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337" r:id="rId4"/>
    <p:sldId id="260" r:id="rId5"/>
    <p:sldId id="259" r:id="rId6"/>
    <p:sldId id="368" r:id="rId7"/>
    <p:sldId id="261" r:id="rId8"/>
    <p:sldId id="37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367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348" r:id="rId28"/>
    <p:sldId id="349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364" r:id="rId37"/>
    <p:sldId id="369" r:id="rId38"/>
    <p:sldId id="365" r:id="rId39"/>
    <p:sldId id="366" r:id="rId40"/>
    <p:sldId id="286" r:id="rId41"/>
    <p:sldId id="287" r:id="rId42"/>
    <p:sldId id="288" r:id="rId43"/>
    <p:sldId id="342" r:id="rId44"/>
    <p:sldId id="289" r:id="rId45"/>
    <p:sldId id="290" r:id="rId46"/>
    <p:sldId id="291" r:id="rId47"/>
    <p:sldId id="292" r:id="rId48"/>
    <p:sldId id="293" r:id="rId49"/>
    <p:sldId id="294" r:id="rId50"/>
    <p:sldId id="346" r:id="rId51"/>
    <p:sldId id="295" r:id="rId52"/>
    <p:sldId id="352" r:id="rId53"/>
    <p:sldId id="296" r:id="rId54"/>
    <p:sldId id="297" r:id="rId55"/>
    <p:sldId id="298" r:id="rId56"/>
    <p:sldId id="299" r:id="rId57"/>
    <p:sldId id="338" r:id="rId58"/>
    <p:sldId id="343" r:id="rId59"/>
    <p:sldId id="300" r:id="rId60"/>
    <p:sldId id="301" r:id="rId61"/>
    <p:sldId id="344" r:id="rId62"/>
    <p:sldId id="302" r:id="rId63"/>
    <p:sldId id="353" r:id="rId64"/>
    <p:sldId id="303" r:id="rId65"/>
    <p:sldId id="339" r:id="rId66"/>
    <p:sldId id="304" r:id="rId67"/>
    <p:sldId id="305" r:id="rId68"/>
    <p:sldId id="354" r:id="rId69"/>
    <p:sldId id="306" r:id="rId70"/>
    <p:sldId id="307" r:id="rId71"/>
    <p:sldId id="308" r:id="rId72"/>
    <p:sldId id="341" r:id="rId73"/>
    <p:sldId id="309" r:id="rId74"/>
    <p:sldId id="310" r:id="rId75"/>
    <p:sldId id="311" r:id="rId76"/>
    <p:sldId id="340" r:id="rId77"/>
    <p:sldId id="312" r:id="rId78"/>
    <p:sldId id="313" r:id="rId79"/>
    <p:sldId id="314" r:id="rId80"/>
    <p:sldId id="315" r:id="rId81"/>
    <p:sldId id="316" r:id="rId82"/>
    <p:sldId id="317" r:id="rId83"/>
    <p:sldId id="318" r:id="rId84"/>
    <p:sldId id="319" r:id="rId85"/>
    <p:sldId id="320" r:id="rId86"/>
    <p:sldId id="321" r:id="rId87"/>
    <p:sldId id="322" r:id="rId88"/>
    <p:sldId id="323" r:id="rId89"/>
    <p:sldId id="324" r:id="rId90"/>
    <p:sldId id="325" r:id="rId91"/>
    <p:sldId id="326" r:id="rId92"/>
    <p:sldId id="327" r:id="rId93"/>
    <p:sldId id="328" r:id="rId94"/>
    <p:sldId id="345" r:id="rId95"/>
    <p:sldId id="329" r:id="rId96"/>
    <p:sldId id="330" r:id="rId97"/>
    <p:sldId id="331" r:id="rId98"/>
    <p:sldId id="332" r:id="rId99"/>
    <p:sldId id="333" r:id="rId100"/>
    <p:sldId id="350" r:id="rId101"/>
    <p:sldId id="351" r:id="rId102"/>
    <p:sldId id="335" r:id="rId103"/>
    <p:sldId id="336" r:id="rId104"/>
    <p:sldId id="358" r:id="rId105"/>
    <p:sldId id="355" r:id="rId106"/>
    <p:sldId id="356" r:id="rId107"/>
    <p:sldId id="357" r:id="rId108"/>
    <p:sldId id="359" r:id="rId109"/>
    <p:sldId id="360" r:id="rId110"/>
    <p:sldId id="361" r:id="rId111"/>
    <p:sldId id="363" r:id="rId112"/>
    <p:sldId id="362" r:id="rId11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0A368-C5E4-4664-AA6C-38AB795BEBE8}" type="datetimeFigureOut">
              <a:rPr lang="ar-IQ" smtClean="0"/>
              <a:pPr/>
              <a:t>11/04/1440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186BD-586E-4BD7-8D79-7A99FB1C4F70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ransform_fault" TargetMode="External"/><Relationship Id="rId13" Type="http://schemas.openxmlformats.org/officeDocument/2006/relationships/hyperlink" Target="https://en.wikipedia.org/wiki/Volcano" TargetMode="External"/><Relationship Id="rId3" Type="http://schemas.openxmlformats.org/officeDocument/2006/relationships/hyperlink" Target="https://en.wikipedia.org/wiki/Mantle_(geology)" TargetMode="External"/><Relationship Id="rId7" Type="http://schemas.openxmlformats.org/officeDocument/2006/relationships/hyperlink" Target="https://en.wikipedia.org/wiki/Sea-floor_spreading" TargetMode="External"/><Relationship Id="rId12" Type="http://schemas.openxmlformats.org/officeDocument/2006/relationships/hyperlink" Target="https://en.wikipedia.org/wiki/Earthquake" TargetMode="External"/><Relationship Id="rId2" Type="http://schemas.openxmlformats.org/officeDocument/2006/relationships/hyperlink" Target="https://en.wikipedia.org/wiki/Crust_(geology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Divergent_boundary" TargetMode="External"/><Relationship Id="rId11" Type="http://schemas.openxmlformats.org/officeDocument/2006/relationships/hyperlink" Target="https://en.wikipedia.org/wiki/Moment_magnitude_scale" TargetMode="External"/><Relationship Id="rId5" Type="http://schemas.openxmlformats.org/officeDocument/2006/relationships/hyperlink" Target="https://en.wikipedia.org/wiki/Asthenosphere" TargetMode="External"/><Relationship Id="rId10" Type="http://schemas.openxmlformats.org/officeDocument/2006/relationships/hyperlink" Target="https://en.wikipedia.org/wiki/Subduction" TargetMode="External"/><Relationship Id="rId4" Type="http://schemas.openxmlformats.org/officeDocument/2006/relationships/hyperlink" Target="https://en.wikipedia.org/wiki/Lithosphere" TargetMode="External"/><Relationship Id="rId9" Type="http://schemas.openxmlformats.org/officeDocument/2006/relationships/hyperlink" Target="https://en.wikipedia.org/wiki/Convergent_boundary" TargetMode="External"/><Relationship Id="rId14" Type="http://schemas.openxmlformats.org/officeDocument/2006/relationships/hyperlink" Target="https://en.wikipedia.org/wiki/Pacific_Ring_of_Fire" TargetMode="Externa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%C3%A9collement" TargetMode="External"/><Relationship Id="rId3" Type="http://schemas.openxmlformats.org/officeDocument/2006/relationships/hyperlink" Target="https://en.wikipedia.org/wiki/Rift" TargetMode="External"/><Relationship Id="rId7" Type="http://schemas.openxmlformats.org/officeDocument/2006/relationships/hyperlink" Target="https://en.wikipedia.org/wiki/Passive_margin" TargetMode="External"/><Relationship Id="rId2" Type="http://schemas.openxmlformats.org/officeDocument/2006/relationships/hyperlink" Target="https://en.wikipedia.org/wiki/Lithospher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Back-arc_basin" TargetMode="External"/><Relationship Id="rId5" Type="http://schemas.openxmlformats.org/officeDocument/2006/relationships/hyperlink" Target="https://en.wikipedia.org/wiki/Fault_(geology)" TargetMode="External"/><Relationship Id="rId4" Type="http://schemas.openxmlformats.org/officeDocument/2006/relationships/hyperlink" Target="https://en.wikipedia.org/wiki/Continental_collision" TargetMode="Externa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id-ocean_ridge" TargetMode="External"/><Relationship Id="rId2" Type="http://schemas.openxmlformats.org/officeDocument/2006/relationships/hyperlink" Target="https://en.wikipedia.org/wiki/Transform_faul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Foreland_basin" TargetMode="External"/><Relationship Id="rId5" Type="http://schemas.openxmlformats.org/officeDocument/2006/relationships/hyperlink" Target="https://en.wikipedia.org/wiki/Continental_collision" TargetMode="External"/><Relationship Id="rId4" Type="http://schemas.openxmlformats.org/officeDocument/2006/relationships/hyperlink" Target="https://en.wikipedia.org/wiki/Thrust_faul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ransform_fault" TargetMode="External"/><Relationship Id="rId13" Type="http://schemas.openxmlformats.org/officeDocument/2006/relationships/hyperlink" Target="https://en.wikipedia.org/wiki/Volcano" TargetMode="External"/><Relationship Id="rId3" Type="http://schemas.openxmlformats.org/officeDocument/2006/relationships/hyperlink" Target="https://en.wikipedia.org/wiki/Mantle_(geology)" TargetMode="External"/><Relationship Id="rId7" Type="http://schemas.openxmlformats.org/officeDocument/2006/relationships/hyperlink" Target="https://en.wikipedia.org/wiki/Sea-floor_spreading" TargetMode="External"/><Relationship Id="rId12" Type="http://schemas.openxmlformats.org/officeDocument/2006/relationships/hyperlink" Target="https://en.wikipedia.org/wiki/Earthquake" TargetMode="External"/><Relationship Id="rId2" Type="http://schemas.openxmlformats.org/officeDocument/2006/relationships/hyperlink" Target="https://en.wikipedia.org/wiki/Crust_(geology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Divergent_boundary" TargetMode="External"/><Relationship Id="rId11" Type="http://schemas.openxmlformats.org/officeDocument/2006/relationships/hyperlink" Target="https://en.wikipedia.org/wiki/Moment_magnitude_scale" TargetMode="External"/><Relationship Id="rId5" Type="http://schemas.openxmlformats.org/officeDocument/2006/relationships/hyperlink" Target="https://en.wikipedia.org/wiki/Asthenosphere" TargetMode="External"/><Relationship Id="rId10" Type="http://schemas.openxmlformats.org/officeDocument/2006/relationships/hyperlink" Target="https://en.wikipedia.org/wiki/Subduction" TargetMode="External"/><Relationship Id="rId4" Type="http://schemas.openxmlformats.org/officeDocument/2006/relationships/hyperlink" Target="https://en.wikipedia.org/wiki/Lithosphere" TargetMode="External"/><Relationship Id="rId9" Type="http://schemas.openxmlformats.org/officeDocument/2006/relationships/hyperlink" Target="https://en.wikipedia.org/wiki/Convergent_boundary" TargetMode="External"/><Relationship Id="rId14" Type="http://schemas.openxmlformats.org/officeDocument/2006/relationships/hyperlink" Target="https://en.wikipedia.org/wiki/Pacific_Ring_of_Fire" TargetMode="Externa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eismic_hazard" TargetMode="External"/><Relationship Id="rId3" Type="http://schemas.openxmlformats.org/officeDocument/2006/relationships/hyperlink" Target="https://en.wikipedia.org/wiki/Earth's_crust" TargetMode="External"/><Relationship Id="rId7" Type="http://schemas.openxmlformats.org/officeDocument/2006/relationships/hyperlink" Target="https://en.wikipedia.org/wiki/Fault_(geology)" TargetMode="External"/><Relationship Id="rId2" Type="http://schemas.openxmlformats.org/officeDocument/2006/relationships/hyperlink" Target="https://en.wikipedia.org/wiki/Rock_sal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Geologic_time_scale" TargetMode="External"/><Relationship Id="rId5" Type="http://schemas.openxmlformats.org/officeDocument/2006/relationships/hyperlink" Target="https://en.wikipedia.org/wiki/Geomorphology" TargetMode="External"/><Relationship Id="rId4" Type="http://schemas.openxmlformats.org/officeDocument/2006/relationships/hyperlink" Target="https://en.wikipedia.org/wiki/Geology" TargetMode="External"/><Relationship Id="rId9" Type="http://schemas.openxmlformats.org/officeDocument/2006/relationships/hyperlink" Target="https://en.wikipedia.org/wiki/Planetary_science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FFC000"/>
                </a:solidFill>
              </a:rPr>
              <a:t>Structural Geology &amp; Tectonics  </a:t>
            </a:r>
            <a:endParaRPr lang="ar-IQ" sz="6000" b="1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  <a:cs typeface="+mj-cs"/>
              </a:rPr>
              <a:t>Dr. Ahmed Askar Najaf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en-US" dirty="0" smtClean="0"/>
              <a:t> </a:t>
            </a:r>
            <a:r>
              <a:rPr lang="ar-IQ" dirty="0" smtClean="0"/>
              <a:t>المرحلة الثانية </a:t>
            </a:r>
            <a:r>
              <a:rPr lang="ar-IQ" dirty="0" smtClean="0"/>
              <a:t>الكورس الثاني </a:t>
            </a:r>
            <a:endParaRPr lang="ar-IQ" dirty="0" smtClean="0"/>
          </a:p>
          <a:p>
            <a:r>
              <a:rPr lang="ar-IQ" dirty="0" smtClean="0"/>
              <a:t>قسم الجيوفيزياء </a:t>
            </a:r>
          </a:p>
          <a:p>
            <a:r>
              <a:rPr lang="ar-IQ" dirty="0" smtClean="0"/>
              <a:t>جامعة الكرخ للعلوم 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332656"/>
            <a:ext cx="88924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n-US" sz="3600" b="1" dirty="0" smtClean="0">
              <a:solidFill>
                <a:srgbClr val="C00000"/>
              </a:solidFill>
            </a:endParaRPr>
          </a:p>
          <a:p>
            <a:pPr algn="l"/>
            <a:r>
              <a:rPr lang="en-US" sz="3600" b="1" dirty="0" smtClean="0">
                <a:solidFill>
                  <a:srgbClr val="FFFF00"/>
                </a:solidFill>
              </a:rPr>
              <a:t>Structural fabrics and defects</a:t>
            </a:r>
          </a:p>
          <a:p>
            <a:pPr algn="l"/>
            <a:r>
              <a:rPr lang="en-US" sz="4000" dirty="0" smtClean="0"/>
              <a:t>• Folds</a:t>
            </a:r>
          </a:p>
          <a:p>
            <a:pPr algn="l"/>
            <a:r>
              <a:rPr lang="en-US" sz="4000" dirty="0" smtClean="0"/>
              <a:t>• Joints</a:t>
            </a:r>
          </a:p>
          <a:p>
            <a:pPr algn="l"/>
            <a:r>
              <a:rPr lang="en-US" sz="4000" dirty="0" smtClean="0"/>
              <a:t>• Faults</a:t>
            </a:r>
          </a:p>
          <a:p>
            <a:pPr algn="l"/>
            <a:r>
              <a:rPr lang="en-US" sz="4000" dirty="0" smtClean="0"/>
              <a:t>• Foliations</a:t>
            </a:r>
          </a:p>
          <a:p>
            <a:pPr algn="l"/>
            <a:r>
              <a:rPr lang="en-US" sz="4000" dirty="0" smtClean="0"/>
              <a:t>• These are internal weaknesses of rocks which may affect the stability of human </a:t>
            </a:r>
          </a:p>
          <a:p>
            <a:pPr algn="l"/>
            <a:r>
              <a:rPr lang="en-US" sz="4000" dirty="0" smtClean="0"/>
              <a:t>Engineered structures.</a:t>
            </a:r>
            <a:endParaRPr lang="ar-IQ" sz="4000" dirty="0" smtClean="0"/>
          </a:p>
          <a:p>
            <a:pPr algn="l"/>
            <a:endParaRPr lang="en-US" sz="40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0" y="0"/>
            <a:ext cx="2381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404664"/>
            <a:ext cx="6372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sz="2800" b="1" dirty="0" smtClean="0"/>
              <a:t>البنى والتشوهات التركيبية </a:t>
            </a:r>
            <a:endParaRPr lang="ar-IQ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847" y="116632"/>
            <a:ext cx="89644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/>
              <a:t>Unconformities</a:t>
            </a:r>
          </a:p>
          <a:p>
            <a:pPr algn="l"/>
            <a:r>
              <a:rPr lang="en-US" b="1" dirty="0" smtClean="0"/>
              <a:t>An unconformity is a surface of erosion or </a:t>
            </a:r>
            <a:r>
              <a:rPr lang="en-US" b="1" dirty="0" err="1" smtClean="0"/>
              <a:t>nondeposition</a:t>
            </a:r>
            <a:r>
              <a:rPr lang="en-US" b="1" dirty="0" smtClean="0"/>
              <a:t> that separates younger strata</a:t>
            </a:r>
          </a:p>
          <a:p>
            <a:pPr algn="l"/>
            <a:r>
              <a:rPr lang="en-US" b="1" dirty="0" smtClean="0"/>
              <a:t>from older strata. </a:t>
            </a:r>
          </a:p>
          <a:p>
            <a:pPr algn="l"/>
            <a:r>
              <a:rPr lang="en-US" b="1" dirty="0" smtClean="0">
                <a:solidFill>
                  <a:srgbClr val="FFC000"/>
                </a:solidFill>
              </a:rPr>
              <a:t>An angular unconformity </a:t>
            </a:r>
            <a:r>
              <a:rPr lang="en-US" b="1" dirty="0" smtClean="0"/>
              <a:t>(Fig.  a) is an unconformity between</a:t>
            </a:r>
          </a:p>
          <a:p>
            <a:pPr algn="l"/>
            <a:r>
              <a:rPr lang="en-US" b="1" dirty="0" smtClean="0"/>
              <a:t>two groups of rocks whose bedding planes are not parallel. An angular unconformity</a:t>
            </a:r>
          </a:p>
          <a:p>
            <a:pPr algn="l"/>
            <a:r>
              <a:rPr lang="en-US" b="1" dirty="0" smtClean="0"/>
              <a:t>with a low angle of discordance is likely to appear conformable at a local scale. Distinguishing between conformable contacts and low-angle unconformities is difficult but</a:t>
            </a:r>
          </a:p>
          <a:p>
            <a:pPr algn="l"/>
            <a:r>
              <a:rPr lang="en-US" b="1" dirty="0" smtClean="0"/>
              <a:t>can be extremely important to the correct interpretation of a map. </a:t>
            </a:r>
          </a:p>
          <a:p>
            <a:pPr algn="l"/>
            <a:r>
              <a:rPr lang="en-US" b="1" dirty="0" smtClean="0">
                <a:solidFill>
                  <a:srgbClr val="FFC000"/>
                </a:solidFill>
              </a:rPr>
              <a:t>A progressive or buttress unconformity </a:t>
            </a:r>
            <a:r>
              <a:rPr lang="en-US" b="1" dirty="0" smtClean="0"/>
              <a:t>(Fig.  b; Bates and Jackson 1987) is a surface on which </a:t>
            </a:r>
            <a:r>
              <a:rPr lang="en-US" b="1" dirty="0" err="1" smtClean="0"/>
              <a:t>onlapping</a:t>
            </a:r>
            <a:r>
              <a:rPr lang="en-US" b="1" dirty="0" smtClean="0"/>
              <a:t> strata abut against a steep topographic scarp of regional extent. </a:t>
            </a:r>
          </a:p>
          <a:p>
            <a:pPr algn="l"/>
            <a:r>
              <a:rPr lang="en-US" b="1" dirty="0" smtClean="0">
                <a:solidFill>
                  <a:srgbClr val="FFC000"/>
                </a:solidFill>
              </a:rPr>
              <a:t>A </a:t>
            </a:r>
            <a:r>
              <a:rPr lang="en-US" b="1" dirty="0" err="1" smtClean="0">
                <a:solidFill>
                  <a:srgbClr val="FFC000"/>
                </a:solidFill>
              </a:rPr>
              <a:t>disconformity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smtClean="0"/>
              <a:t>(Fig.  c)</a:t>
            </a:r>
          </a:p>
          <a:p>
            <a:pPr algn="l"/>
            <a:r>
              <a:rPr lang="en-US" b="1" dirty="0" smtClean="0"/>
              <a:t>is an unconformity in which the bedding planes above and below the break are essentially</a:t>
            </a:r>
          </a:p>
          <a:p>
            <a:pPr algn="l"/>
            <a:r>
              <a:rPr lang="en-US" b="1" dirty="0" smtClean="0"/>
              <a:t>parallel, indicating a significant interruption in the orderly sequence of sedimentary</a:t>
            </a:r>
          </a:p>
          <a:p>
            <a:pPr algn="l"/>
            <a:r>
              <a:rPr lang="en-US" b="1" dirty="0" smtClean="0"/>
              <a:t>rocks, generally by an interval of erosion (or sometimes of </a:t>
            </a:r>
            <a:r>
              <a:rPr lang="en-US" b="1" dirty="0" err="1" smtClean="0"/>
              <a:t>nondeposition</a:t>
            </a:r>
            <a:r>
              <a:rPr lang="en-US" b="1" dirty="0" smtClean="0"/>
              <a:t>),</a:t>
            </a:r>
          </a:p>
          <a:p>
            <a:pPr algn="l"/>
            <a:r>
              <a:rPr lang="en-US" b="1" dirty="0" smtClean="0"/>
              <a:t>and usually marked by a visible and irregular or uneven erosion surface of appreciable</a:t>
            </a:r>
          </a:p>
          <a:p>
            <a:pPr algn="l"/>
            <a:r>
              <a:rPr lang="en-US" b="1" dirty="0" smtClean="0"/>
              <a:t>relief. </a:t>
            </a:r>
          </a:p>
          <a:p>
            <a:pPr algn="l"/>
            <a:r>
              <a:rPr lang="en-US" b="1" dirty="0" smtClean="0">
                <a:solidFill>
                  <a:srgbClr val="FFC000"/>
                </a:solidFill>
              </a:rPr>
              <a:t>A nonconformity </a:t>
            </a:r>
            <a:r>
              <a:rPr lang="en-US" b="1" dirty="0" smtClean="0"/>
              <a:t>(Fig.  d) is an unconformity developed between sedimentary</a:t>
            </a:r>
          </a:p>
          <a:p>
            <a:pPr algn="l"/>
            <a:r>
              <a:rPr lang="en-US" b="1" dirty="0" smtClean="0"/>
              <a:t>rocks and older plutonic or massive metamorphic rocks that had been exposed to</a:t>
            </a:r>
          </a:p>
          <a:p>
            <a:pPr algn="l"/>
            <a:r>
              <a:rPr lang="en-US" b="1" dirty="0" smtClean="0"/>
              <a:t>erosion before being covered by the overlying sediment</a:t>
            </a:r>
            <a:r>
              <a:rPr lang="en-US" dirty="0" smtClean="0"/>
              <a:t>.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414908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</a:t>
            </a:r>
          </a:p>
          <a:p>
            <a:pPr algn="l"/>
            <a:r>
              <a:rPr lang="en-US" b="1" dirty="0" smtClean="0"/>
              <a:t>Unconformity types. </a:t>
            </a:r>
            <a:r>
              <a:rPr lang="en-US" b="1" dirty="0"/>
              <a:t>The </a:t>
            </a:r>
            <a:r>
              <a:rPr lang="en-US" b="1" dirty="0" smtClean="0"/>
              <a:t>unconformity contact </a:t>
            </a:r>
            <a:r>
              <a:rPr lang="en-US" b="1" dirty="0"/>
              <a:t>between the older, underlying shaded units and the (heavy line) is the younger . overlying unshaded units . </a:t>
            </a:r>
            <a:endParaRPr lang="en-US" b="1" dirty="0" smtClean="0"/>
          </a:p>
          <a:p>
            <a:pPr algn="l"/>
            <a:r>
              <a:rPr lang="en-US" b="1" dirty="0" smtClean="0"/>
              <a:t>a Angular unconformity.</a:t>
            </a:r>
          </a:p>
          <a:p>
            <a:pPr algn="l"/>
            <a:r>
              <a:rPr lang="en-US" b="1" dirty="0" smtClean="0"/>
              <a:t>b Buttress or </a:t>
            </a:r>
            <a:r>
              <a:rPr lang="en-US" b="1" dirty="0" err="1" smtClean="0"/>
              <a:t>onlap</a:t>
            </a:r>
            <a:r>
              <a:rPr lang="en-US" b="1" dirty="0" smtClean="0"/>
              <a:t> unconformity.</a:t>
            </a:r>
          </a:p>
          <a:p>
            <a:pPr algn="l"/>
            <a:r>
              <a:rPr lang="en-US" b="1" dirty="0" smtClean="0"/>
              <a:t>c Disconformity. </a:t>
            </a:r>
          </a:p>
          <a:p>
            <a:pPr algn="l"/>
            <a:r>
              <a:rPr lang="en-US" b="1" dirty="0" smtClean="0"/>
              <a:t>d Nonconformity</a:t>
            </a:r>
            <a:r>
              <a:rPr lang="en-US" b="1" dirty="0"/>
              <a:t>. The patterned unit may be plutonic or </a:t>
            </a:r>
            <a:r>
              <a:rPr lang="en-US" b="1" dirty="0" smtClean="0"/>
              <a:t>metamorphic</a:t>
            </a:r>
            <a:r>
              <a:rPr lang="en-US" b="1" dirty="0"/>
              <a:t> </a:t>
            </a:r>
            <a:r>
              <a:rPr lang="en-US" b="1" dirty="0" smtClean="0"/>
              <a:t>rock.</a:t>
            </a:r>
            <a:endParaRPr lang="en-US" b="1" dirty="0"/>
          </a:p>
          <a:p>
            <a:pPr algn="l"/>
            <a:r>
              <a:rPr lang="en-US" b="1" dirty="0" smtClean="0"/>
              <a:t> </a:t>
            </a:r>
          </a:p>
          <a:p>
            <a:pPr algn="l"/>
            <a:r>
              <a:rPr lang="en-US" b="1" dirty="0" smtClean="0"/>
              <a:t>.</a:t>
            </a:r>
          </a:p>
          <a:p>
            <a:pPr algn="l"/>
            <a:endParaRPr lang="ar-IQ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8847"/>
            <a:ext cx="88924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chemeClr val="bg1"/>
                </a:solidFill>
              </a:rPr>
              <a:t>What Structural Geologists Should do in Studying </a:t>
            </a:r>
            <a:r>
              <a:rPr lang="en-US" sz="2400" b="1" dirty="0">
                <a:solidFill>
                  <a:schemeClr val="bg1"/>
                </a:solidFill>
              </a:rPr>
              <a:t>Structures?</a:t>
            </a:r>
          </a:p>
          <a:p>
            <a:pPr algn="l"/>
            <a:endParaRPr lang="en-US" sz="2400" b="1" dirty="0" smtClean="0"/>
          </a:p>
          <a:p>
            <a:pPr algn="l"/>
            <a:r>
              <a:rPr lang="en-US" sz="2400" b="1" dirty="0" smtClean="0">
                <a:cs typeface="+mj-cs"/>
              </a:rPr>
              <a:t>#Map the geometry of structures accurately in the field</a:t>
            </a:r>
          </a:p>
          <a:p>
            <a:pPr algn="l"/>
            <a:r>
              <a:rPr lang="en-US" sz="2400" b="1" dirty="0" smtClean="0">
                <a:cs typeface="+mj-cs"/>
              </a:rPr>
              <a:t>and construct an accurate geologic map.</a:t>
            </a:r>
          </a:p>
          <a:p>
            <a:pPr algn="l"/>
            <a:r>
              <a:rPr lang="en-US" sz="2400" b="1" dirty="0" smtClean="0">
                <a:cs typeface="+mj-cs"/>
              </a:rPr>
              <a:t>#Measure the orientation of small structures in the field to</a:t>
            </a:r>
          </a:p>
          <a:p>
            <a:pPr algn="l"/>
            <a:r>
              <a:rPr lang="en-US" sz="2400" b="1" dirty="0" smtClean="0">
                <a:cs typeface="+mj-cs"/>
              </a:rPr>
              <a:t>know the shapes and relative position of larger structures</a:t>
            </a:r>
            <a:r>
              <a:rPr lang="ar-IQ" sz="2400" b="1" dirty="0" smtClean="0">
                <a:cs typeface="+mj-cs"/>
              </a:rPr>
              <a:t> </a:t>
            </a:r>
            <a:endParaRPr lang="en-US" sz="2400" b="1" dirty="0" smtClean="0">
              <a:cs typeface="+mj-cs"/>
            </a:endParaRPr>
          </a:p>
          <a:p>
            <a:pPr algn="l"/>
            <a:r>
              <a:rPr lang="en-US" sz="2400" b="1" dirty="0" smtClean="0">
                <a:cs typeface="+mj-cs"/>
              </a:rPr>
              <a:t>#Study the sequence of development and superposition of</a:t>
            </a:r>
          </a:p>
          <a:p>
            <a:pPr algn="l"/>
            <a:r>
              <a:rPr lang="en-US" sz="2400" b="1" dirty="0" smtClean="0">
                <a:cs typeface="+mj-cs"/>
              </a:rPr>
              <a:t>different kinds of structures to determine the sequence condition of deformation.</a:t>
            </a:r>
          </a:p>
          <a:p>
            <a:pPr algn="l"/>
            <a:r>
              <a:rPr lang="en-US" sz="2400" b="1" dirty="0" smtClean="0">
                <a:cs typeface="+mj-cs"/>
              </a:rPr>
              <a:t>#Try to apply rock-mechanics data to relate structures to </a:t>
            </a:r>
          </a:p>
          <a:p>
            <a:pPr algn="l"/>
            <a:r>
              <a:rPr lang="en-US" sz="2400" b="1" dirty="0" smtClean="0">
                <a:cs typeface="+mj-cs"/>
              </a:rPr>
              <a:t>stresses that present in the Earth at the times of deformation.</a:t>
            </a:r>
          </a:p>
          <a:p>
            <a:pPr algn="l"/>
            <a:r>
              <a:rPr lang="en-US" sz="2400" b="1" dirty="0" smtClean="0">
                <a:cs typeface="+mj-cs"/>
              </a:rPr>
              <a:t>#Try to compare structures in one area with those elsewhere</a:t>
            </a:r>
          </a:p>
          <a:p>
            <a:pPr algn="l"/>
            <a:r>
              <a:rPr lang="en-US" sz="2400" b="1" dirty="0" smtClean="0">
                <a:cs typeface="+mj-cs"/>
              </a:rPr>
              <a:t>that may have formed by similar-mechanism.</a:t>
            </a:r>
          </a:p>
          <a:p>
            <a:pPr algn="l"/>
            <a:r>
              <a:rPr lang="en-US" sz="2400" b="1" dirty="0" smtClean="0">
                <a:cs typeface="+mj-cs"/>
              </a:rPr>
              <a:t>#Utilize the geophysical data and other geology disciplines.  </a:t>
            </a:r>
          </a:p>
          <a:p>
            <a:pPr algn="l"/>
            <a:r>
              <a:rPr lang="en-US" sz="2400" b="1" dirty="0" smtClean="0">
                <a:cs typeface="+mj-cs"/>
              </a:rPr>
              <a:t>. #Geophysical data such as gravity, magnetic, and seismic</a:t>
            </a:r>
            <a:endParaRPr lang="ar-IQ" sz="2400" b="1" dirty="0" smtClean="0">
              <a:cs typeface="+mj-cs"/>
            </a:endParaRPr>
          </a:p>
          <a:p>
            <a:pPr algn="l"/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8136904" cy="1752600"/>
          </a:xfrm>
        </p:spPr>
        <p:txBody>
          <a:bodyPr>
            <a:normAutofit fontScale="25000" lnSpcReduction="20000"/>
          </a:bodyPr>
          <a:lstStyle/>
          <a:p>
            <a:r>
              <a:rPr lang="en-US" sz="1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Geotectonic</a:t>
            </a:r>
          </a:p>
          <a:p>
            <a:endParaRPr lang="en-US" dirty="0" smtClean="0"/>
          </a:p>
          <a:p>
            <a:r>
              <a:rPr lang="en-US" sz="123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relating to the form, arrangement, and structure of rock masses of the earth's crust resulting from folding or faulting</a:t>
            </a:r>
            <a:r>
              <a:rPr lang="en-US" dirty="0" smtClean="0"/>
              <a:t>.</a:t>
            </a:r>
            <a:endParaRPr lang="ar-IQ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76673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/>
            <a:r>
              <a:rPr lang="en-US" sz="3200" dirty="0" smtClean="0"/>
              <a:t>From the deepest ocean trench to the tallest mountain, plate tectonics explains the features and movement of Earth's surface in the present and the past.</a:t>
            </a:r>
          </a:p>
          <a:p>
            <a:pPr algn="l" fontAlgn="base"/>
            <a:r>
              <a:rPr lang="en-US" sz="3200" dirty="0" smtClean="0"/>
              <a:t>Plate tectonics is the theory that Earth's outer shell is divided into several plates that glide over the mantle, the rocky inner layer above the core. The plates act like a hard and rigid shell compared to Earth Mantle . </a:t>
            </a:r>
            <a:endParaRPr lang="en-US" sz="3200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vescience.com/images/i/000/053/909/original/tectonic-plates-us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386940"/>
            <a:ext cx="8459315" cy="5778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 plate tectonics the outermost part of the Earth –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Crust (geology)"/>
              </a:rPr>
              <a:t>crust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and uppermost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Mantle (geology)"/>
              </a:rPr>
              <a:t>mantle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– are viewed as acting as a single mechanical layer,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Lithosphere"/>
              </a:rPr>
              <a:t>lithosphere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The lithosphere is divided into separate "plates" that move relative to each other on the underlying, relatively weak 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Asthenosphere"/>
              </a:rPr>
              <a:t>asthenosphere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in a process ultimately driven by the continuous loss of heat from the Earth's interior. There are three main types of plate boundaries: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6" tooltip="Divergent boundary"/>
              </a:rPr>
              <a:t>divergent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move apart from each other and new lithosphere is formed in the process of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7" tooltip="Sea-floor spreading"/>
              </a:rPr>
              <a:t>sea-floor spreading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8" tooltip="Transform fault"/>
              </a:rPr>
              <a:t>transform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slide past each other, and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9" tooltip="Convergent boundary"/>
              </a:rPr>
              <a:t>convergent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converge and lithosphere is "consumed" by the process of 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10" tooltip="Subduction"/>
              </a:rPr>
              <a:t>subduction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Convergent and transform boundaries form the largest structural discontinuities in the lithosphere and are responsible for most of the world's major (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1" tooltip="Moment magnitude scale"/>
              </a:rPr>
              <a:t>M</a:t>
            </a:r>
            <a:r>
              <a:rPr lang="en-US" sz="2400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1" tooltip="Moment magnitude scale"/>
              </a:rPr>
              <a:t>w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&gt; 7)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2" tooltip="Earthquake"/>
              </a:rPr>
              <a:t>earthquakes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Convergent and divergent boundaries are also the site of most of the world's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3" tooltip="Volcano"/>
              </a:rPr>
              <a:t>volcanoes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such as around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4" tooltip="Pacific Ring of Fire"/>
              </a:rPr>
              <a:t>Pacific Ring of Fire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Most of the deformation in the lithosphere is related to the interaction between plates, either directly or indirectly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  <a:endParaRPr lang="ar-IQ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97346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Main types of tectonic regime   </a:t>
            </a:r>
          </a:p>
          <a:p>
            <a:pPr algn="l"/>
            <a:r>
              <a:rPr lang="en-U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Extensional tectonics       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IQ" sz="2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en-US" sz="24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Extensional tectonics is associated with the stretching and thinning of the crust or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Lithosphere"/>
              </a:rPr>
              <a:t>lithosphere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This type of tectonics is found at divergent plate boundaries, in continental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Rift"/>
              </a:rPr>
              <a:t>rifts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during and after a period of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Continental collision"/>
              </a:rPr>
              <a:t>continental collision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caused by the lateral spreading of the thickened crust formed, at releasing bends in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Fault (geology)"/>
              </a:rPr>
              <a:t>strike-slip faults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in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6" tooltip="Back-arc basin"/>
              </a:rPr>
              <a:t>back-arc basins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and on the continental end of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7" tooltip="Passive margin"/>
              </a:rPr>
              <a:t>passive margin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sequences where a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8" tooltip="Décollement"/>
              </a:rPr>
              <a:t>detachment layer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is present.</a:t>
            </a:r>
          </a:p>
          <a:p>
            <a:pPr algn="l"/>
            <a:r>
              <a:rPr lang="en-US" sz="2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Thrust (contractional) tectonics    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ar-IQ" sz="24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en-US" sz="24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l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Thrust tectonics is associated with the shortening and thickening of the crust, or the lithosphere. This type of tectonics is found at zones of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Continental collision"/>
              </a:rPr>
              <a:t>continental collision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at restraining bends in strike-slip faults, and at the oceanward part of passive margin sequences where a detachment layer is present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404664"/>
            <a:ext cx="86409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Strike-slip tectonics </a:t>
            </a:r>
          </a:p>
          <a:p>
            <a:pPr algn="l"/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Is associated with the relative lateral movement of parts of the crust or the lithosphere. This type of tectonics is found along oceanic and continental 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Transform fault"/>
              </a:rPr>
              <a:t>transform faults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which connect offset segments of 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Mid-ocean ridge"/>
              </a:rPr>
              <a:t>mid-ocean ridges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Strike-slip tectonics also occurs at lateral offsets in extensional and 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Thrust fault"/>
              </a:rPr>
              <a:t>thrust fault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systems. In areas involved with 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Continental collision"/>
              </a:rPr>
              <a:t>plate collisions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strike-slip deformation occurs in the over-riding plate in zones of oblique collision and accommodates deformation in the 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6" tooltip="Foreland basin"/>
              </a:rPr>
              <a:t>foreland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to a collisional belt.</a:t>
            </a:r>
            <a:endParaRPr lang="ar-IQ" sz="32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74584" cy="348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764704"/>
            <a:ext cx="495955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996952"/>
            <a:ext cx="2808312" cy="362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41580"/>
            <a:ext cx="5508104" cy="298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 plate tectonics the outermost part of the Earth –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Crust (geology)"/>
              </a:rPr>
              <a:t>crust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and uppermost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Mantle (geology)"/>
              </a:rPr>
              <a:t>mantle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– are viewed as acting as a single mechanical layer,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Lithosphere"/>
              </a:rPr>
              <a:t>lithosphere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The lithosphere is divided into separate "plates" that move relative to each other on the underlying, relatively weak 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Asthenosphere"/>
              </a:rPr>
              <a:t>asthenosphere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in a process ultimately driven by the continuous loss of heat from the Earth's interior. There are three main types of plate boundaries: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6" tooltip="Divergent boundary"/>
              </a:rPr>
              <a:t>divergent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move apart from each other and new lithosphere is formed in the process of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7" tooltip="Sea-floor spreading"/>
              </a:rPr>
              <a:t>sea-floor spreading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8" tooltip="Transform fault"/>
              </a:rPr>
              <a:t>transform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slide past each other, and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9" tooltip="Convergent boundary"/>
              </a:rPr>
              <a:t>convergent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where plates converge and lithosphere is "consumed" by the process of </a:t>
            </a:r>
            <a:r>
              <a:rPr lang="en-US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10" tooltip="Subduction"/>
              </a:rPr>
              <a:t>subduction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Convergent and transform boundaries form the largest structural discontinuities in the lithosphere and are responsible for most of the world's major (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1" tooltip="Moment magnitude scale"/>
              </a:rPr>
              <a:t>M</a:t>
            </a:r>
            <a:r>
              <a:rPr lang="en-US" sz="2400" baseline="-250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1" tooltip="Moment magnitude scale"/>
              </a:rPr>
              <a:t>w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&gt; 7)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2" tooltip="Earthquake"/>
              </a:rPr>
              <a:t>earthquakes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Convergent and divergent boundaries are also the site of most of the world's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3" tooltip="Volcano"/>
              </a:rPr>
              <a:t>volcanoes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such as around the 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14" tooltip="Pacific Ring of Fire"/>
              </a:rPr>
              <a:t>Pacific Ring of Fire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Most of the deformation in the lithosphere is related to the interaction between plates, either directly or indirectly.</a:t>
            </a:r>
            <a:endParaRPr lang="ar-IQ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تدريس مادة الجيولوجيا\t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87408"/>
            <a:ext cx="8640960" cy="6916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0648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Other fields of tectonic studies           </a:t>
            </a:r>
          </a:p>
          <a:p>
            <a:pPr algn="l"/>
            <a:r>
              <a:rPr lang="en-US" b="1" dirty="0" smtClean="0">
                <a:solidFill>
                  <a:schemeClr val="bg1"/>
                </a:solidFill>
              </a:rPr>
              <a:t>Salt tectonics           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i="1" dirty="0" smtClean="0">
              <a:solidFill>
                <a:schemeClr val="bg1"/>
              </a:solidFill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Salt tectonics is concerned with the structural geometries and deformation processes associated with the presence of significant thicknesses of </a:t>
            </a:r>
            <a:r>
              <a:rPr lang="en-US" dirty="0" smtClean="0">
                <a:solidFill>
                  <a:schemeClr val="bg1"/>
                </a:solidFill>
                <a:hlinkClick r:id="rId2" tooltip="Rock salt"/>
              </a:rPr>
              <a:t>rock salt</a:t>
            </a:r>
            <a:r>
              <a:rPr lang="en-US" dirty="0" smtClean="0">
                <a:solidFill>
                  <a:schemeClr val="bg1"/>
                </a:solidFill>
              </a:rPr>
              <a:t> within a sequence of rocks. This is due both to the low density of salt, which does not increase with burial, and its low strength.</a:t>
            </a:r>
          </a:p>
          <a:p>
            <a:pPr algn="l"/>
            <a:r>
              <a:rPr lang="en-US" b="1" dirty="0" smtClean="0">
                <a:solidFill>
                  <a:schemeClr val="bg1"/>
                </a:solidFill>
              </a:rPr>
              <a:t>Neotectonics           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i="1" dirty="0" smtClean="0">
              <a:solidFill>
                <a:schemeClr val="bg1"/>
              </a:solidFill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Neotectonics is the study of the motions and deformations of the </a:t>
            </a:r>
            <a:r>
              <a:rPr lang="en-US" dirty="0" smtClean="0">
                <a:solidFill>
                  <a:schemeClr val="bg1"/>
                </a:solidFill>
                <a:hlinkClick r:id="rId3" tooltip="Earth's crust"/>
              </a:rPr>
              <a:t>Earth's crust</a:t>
            </a:r>
            <a:r>
              <a:rPr lang="en-US" dirty="0" smtClean="0">
                <a:solidFill>
                  <a:schemeClr val="bg1"/>
                </a:solidFill>
              </a:rPr>
              <a:t> (</a:t>
            </a:r>
            <a:r>
              <a:rPr lang="en-US" dirty="0" smtClean="0">
                <a:solidFill>
                  <a:schemeClr val="bg1"/>
                </a:solidFill>
                <a:hlinkClick r:id="rId4" tooltip="Geology"/>
              </a:rPr>
              <a:t>geological</a:t>
            </a:r>
            <a:r>
              <a:rPr lang="en-US" dirty="0" smtClean="0">
                <a:solidFill>
                  <a:schemeClr val="bg1"/>
                </a:solidFill>
              </a:rPr>
              <a:t> and </a:t>
            </a:r>
            <a:r>
              <a:rPr lang="en-US" dirty="0" err="1" smtClean="0">
                <a:solidFill>
                  <a:schemeClr val="bg1"/>
                </a:solidFill>
                <a:hlinkClick r:id="rId5" tooltip="Geomorphology"/>
              </a:rPr>
              <a:t>geomorphological</a:t>
            </a:r>
            <a:r>
              <a:rPr lang="en-US" dirty="0" smtClean="0">
                <a:solidFill>
                  <a:schemeClr val="bg1"/>
                </a:solidFill>
              </a:rPr>
              <a:t> processes) that are current or recent in </a:t>
            </a:r>
            <a:r>
              <a:rPr lang="en-US" dirty="0" smtClean="0">
                <a:solidFill>
                  <a:schemeClr val="bg1"/>
                </a:solidFill>
                <a:hlinkClick r:id="rId6" tooltip="Geologic time scale"/>
              </a:rPr>
              <a:t>geological time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r>
              <a:rPr lang="en-US" baseline="30000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 The term may also refer to the motions and deformations themselves. The corresponding time frame is referred to as the </a:t>
            </a:r>
            <a:r>
              <a:rPr lang="en-US" i="1" dirty="0" smtClean="0">
                <a:solidFill>
                  <a:schemeClr val="bg1"/>
                </a:solidFill>
              </a:rPr>
              <a:t>neotectonic period</a:t>
            </a:r>
            <a:r>
              <a:rPr lang="en-US" dirty="0" smtClean="0">
                <a:solidFill>
                  <a:schemeClr val="bg1"/>
                </a:solidFill>
              </a:rPr>
              <a:t>. Accordingly, the preceding time is referred to as </a:t>
            </a:r>
            <a:r>
              <a:rPr lang="en-US" i="1" dirty="0" smtClean="0">
                <a:solidFill>
                  <a:schemeClr val="bg1"/>
                </a:solidFill>
              </a:rPr>
              <a:t>palaeotectonic period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algn="l"/>
            <a:r>
              <a:rPr lang="en-US" b="1" dirty="0" smtClean="0">
                <a:solidFill>
                  <a:schemeClr val="bg1"/>
                </a:solidFill>
              </a:rPr>
              <a:t>Tectonophysics                      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i="1" dirty="0" smtClean="0">
              <a:solidFill>
                <a:schemeClr val="bg1"/>
              </a:solidFill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Tectonophysics is the study of the physical processes associated with deformation of the crust and mantle from the scale of individual mineral grains up to that of tectonic plates.</a:t>
            </a:r>
          </a:p>
          <a:p>
            <a:pPr algn="l"/>
            <a:r>
              <a:rPr lang="en-US" b="1" dirty="0" err="1" smtClean="0">
                <a:solidFill>
                  <a:schemeClr val="bg1"/>
                </a:solidFill>
              </a:rPr>
              <a:t>Seismotectonics</a:t>
            </a:r>
            <a:r>
              <a:rPr lang="en-US" b="1" dirty="0" smtClean="0">
                <a:solidFill>
                  <a:schemeClr val="bg1"/>
                </a:solidFill>
              </a:rPr>
              <a:t>            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i="1" dirty="0" smtClean="0">
              <a:solidFill>
                <a:schemeClr val="bg1"/>
              </a:solidFill>
            </a:endParaRPr>
          </a:p>
          <a:p>
            <a:pPr algn="l"/>
            <a:r>
              <a:rPr lang="en-US" dirty="0" err="1" smtClean="0">
                <a:solidFill>
                  <a:schemeClr val="bg1"/>
                </a:solidFill>
              </a:rPr>
              <a:t>Seismotectonics</a:t>
            </a:r>
            <a:r>
              <a:rPr lang="en-US" dirty="0" smtClean="0">
                <a:solidFill>
                  <a:schemeClr val="bg1"/>
                </a:solidFill>
              </a:rPr>
              <a:t> is the study of the relationship between earthquakes, active tectonics, and individual </a:t>
            </a:r>
            <a:r>
              <a:rPr lang="en-US" dirty="0" smtClean="0">
                <a:solidFill>
                  <a:schemeClr val="bg1"/>
                </a:solidFill>
                <a:hlinkClick r:id="rId7" tooltip="Fault (geology)"/>
              </a:rPr>
              <a:t>faults</a:t>
            </a:r>
            <a:r>
              <a:rPr lang="en-US" dirty="0" smtClean="0">
                <a:solidFill>
                  <a:schemeClr val="bg1"/>
                </a:solidFill>
              </a:rPr>
              <a:t> in a region. It seeks to understand which faults are responsible for seismic activity in an area by </a:t>
            </a:r>
            <a:r>
              <a:rPr lang="en-US" dirty="0" err="1" smtClean="0">
                <a:solidFill>
                  <a:schemeClr val="bg1"/>
                </a:solidFill>
              </a:rPr>
              <a:t>analysing</a:t>
            </a:r>
            <a:r>
              <a:rPr lang="en-US" dirty="0" smtClean="0">
                <a:solidFill>
                  <a:schemeClr val="bg1"/>
                </a:solidFill>
              </a:rPr>
              <a:t> a combination of regional tectonics, recent instrumentally recorded events, accounts of historical earthquakes, and </a:t>
            </a:r>
            <a:r>
              <a:rPr lang="en-US" dirty="0" err="1" smtClean="0">
                <a:solidFill>
                  <a:schemeClr val="bg1"/>
                </a:solidFill>
              </a:rPr>
              <a:t>geomorphological</a:t>
            </a:r>
            <a:r>
              <a:rPr lang="en-US" dirty="0" smtClean="0">
                <a:solidFill>
                  <a:schemeClr val="bg1"/>
                </a:solidFill>
              </a:rPr>
              <a:t> evidence. This information can then be used to quantify the </a:t>
            </a:r>
            <a:r>
              <a:rPr lang="en-US" dirty="0" smtClean="0">
                <a:solidFill>
                  <a:schemeClr val="bg1"/>
                </a:solidFill>
                <a:hlinkClick r:id="rId8" tooltip="Seismic hazard"/>
              </a:rPr>
              <a:t>seismic hazard</a:t>
            </a:r>
            <a:r>
              <a:rPr lang="en-US" dirty="0" smtClean="0">
                <a:solidFill>
                  <a:schemeClr val="bg1"/>
                </a:solidFill>
              </a:rPr>
              <a:t> of an area.</a:t>
            </a:r>
          </a:p>
          <a:p>
            <a:pPr algn="l"/>
            <a:r>
              <a:rPr lang="en-US" b="1" dirty="0" smtClean="0">
                <a:solidFill>
                  <a:schemeClr val="bg1"/>
                </a:solidFill>
              </a:rPr>
              <a:t>Planetary tectonics         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b="1" dirty="0" smtClean="0">
              <a:solidFill>
                <a:schemeClr val="bg1"/>
              </a:solidFill>
            </a:endParaRPr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Techniques used in the analysis of tectonics on Earth have also been applied to the study of the </a:t>
            </a:r>
            <a:r>
              <a:rPr lang="en-US" dirty="0" smtClean="0">
                <a:solidFill>
                  <a:schemeClr val="bg1"/>
                </a:solidFill>
                <a:hlinkClick r:id="rId9" tooltip="Planetary science"/>
              </a:rPr>
              <a:t>planets</a:t>
            </a:r>
            <a:r>
              <a:rPr lang="en-US" dirty="0" smtClean="0">
                <a:solidFill>
                  <a:schemeClr val="bg1"/>
                </a:solidFill>
              </a:rPr>
              <a:t> and their moons.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 smtClean="0">
                <a:solidFill>
                  <a:srgbClr val="C00000"/>
                </a:solidFill>
              </a:rPr>
              <a:t>Deformation of Rocks</a:t>
            </a:r>
          </a:p>
          <a:p>
            <a:pPr algn="l"/>
            <a:r>
              <a:rPr lang="en-US" sz="3200" dirty="0" smtClean="0"/>
              <a:t>• Within the Earth rocks are continually being</a:t>
            </a:r>
          </a:p>
          <a:p>
            <a:pPr algn="l"/>
            <a:r>
              <a:rPr lang="en-US" sz="3200" dirty="0" smtClean="0"/>
              <a:t>subjected to forces that tend to bend them, twist</a:t>
            </a:r>
          </a:p>
          <a:p>
            <a:pPr algn="l"/>
            <a:r>
              <a:rPr lang="en-US" sz="3200" dirty="0" smtClean="0"/>
              <a:t>them, or fracture them. When rocks bend, twist</a:t>
            </a:r>
          </a:p>
          <a:p>
            <a:pPr algn="l"/>
            <a:r>
              <a:rPr lang="en-US" sz="3200" dirty="0" smtClean="0"/>
              <a:t>or fracture we say that they deform (change</a:t>
            </a:r>
          </a:p>
          <a:p>
            <a:pPr algn="l"/>
            <a:r>
              <a:rPr lang="en-US" sz="3200" dirty="0" smtClean="0"/>
              <a:t>shape or size).</a:t>
            </a:r>
          </a:p>
          <a:p>
            <a:pPr algn="l"/>
            <a:r>
              <a:rPr lang="en-US" sz="3200" dirty="0" smtClean="0"/>
              <a:t>• Deformation common at plate margins.</a:t>
            </a:r>
            <a:r>
              <a:rPr lang="ar-IQ" sz="3200" dirty="0" smtClean="0"/>
              <a:t> </a:t>
            </a:r>
            <a:endParaRPr lang="en-US" sz="3200" dirty="0" smtClean="0"/>
          </a:p>
          <a:p>
            <a:pPr algn="l"/>
            <a:r>
              <a:rPr lang="en-US" sz="3200" dirty="0" smtClean="0"/>
              <a:t>• Deformation concepts…</a:t>
            </a:r>
          </a:p>
          <a:p>
            <a:pPr algn="l"/>
            <a:r>
              <a:rPr lang="en-US" sz="3200" dirty="0" smtClean="0"/>
              <a:t>– Force</a:t>
            </a:r>
          </a:p>
          <a:p>
            <a:pPr algn="l"/>
            <a:r>
              <a:rPr lang="en-US" sz="3200" dirty="0" smtClean="0"/>
              <a:t>– Stress</a:t>
            </a:r>
          </a:p>
          <a:p>
            <a:pPr algn="l"/>
            <a:r>
              <a:rPr lang="en-US" sz="3200" dirty="0" smtClean="0"/>
              <a:t>– Strain</a:t>
            </a:r>
            <a:endParaRPr lang="ar-IQ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639" y="1052735"/>
            <a:ext cx="7215761" cy="515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476673"/>
            <a:ext cx="8892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b="1" u="sng" dirty="0">
                <a:solidFill>
                  <a:srgbClr val="C00000"/>
                </a:solidFill>
              </a:rPr>
              <a:t>Stress</a:t>
            </a:r>
          </a:p>
          <a:p>
            <a:pPr algn="l"/>
            <a:r>
              <a:rPr lang="en-US" sz="3200" dirty="0"/>
              <a:t>• The forces that cause deformation of rock are</a:t>
            </a:r>
          </a:p>
          <a:p>
            <a:pPr algn="l"/>
            <a:r>
              <a:rPr lang="en-US" sz="3200" dirty="0"/>
              <a:t>referred to as stresses (Force/unit area).</a:t>
            </a:r>
          </a:p>
          <a:p>
            <a:pPr algn="l"/>
            <a:r>
              <a:rPr lang="en-US" sz="3200" dirty="0"/>
              <a:t>• Differential Stress – Unequal in different</a:t>
            </a:r>
          </a:p>
          <a:p>
            <a:pPr algn="l"/>
            <a:r>
              <a:rPr lang="en-US" sz="3200" dirty="0"/>
              <a:t>directions.</a:t>
            </a:r>
          </a:p>
          <a:p>
            <a:pPr algn="l"/>
            <a:r>
              <a:rPr lang="en-US" sz="3200" dirty="0"/>
              <a:t>• A uniform stress is a stress wherein the forces act</a:t>
            </a:r>
          </a:p>
          <a:p>
            <a:pPr algn="l"/>
            <a:r>
              <a:rPr lang="en-US" sz="3200" dirty="0"/>
              <a:t>equally from all directions.</a:t>
            </a:r>
          </a:p>
          <a:p>
            <a:pPr algn="l"/>
            <a:r>
              <a:rPr lang="en-US" sz="3200" dirty="0"/>
              <a:t>• 3 major types of differential stress</a:t>
            </a:r>
          </a:p>
          <a:p>
            <a:pPr algn="l"/>
            <a:r>
              <a:rPr lang="en-US" sz="3200" dirty="0"/>
              <a:t>– Compressional stress</a:t>
            </a:r>
          </a:p>
          <a:p>
            <a:pPr algn="l"/>
            <a:r>
              <a:rPr lang="en-US" sz="3200" dirty="0"/>
              <a:t>– Tensional stress</a:t>
            </a:r>
          </a:p>
          <a:p>
            <a:pPr algn="l"/>
            <a:r>
              <a:rPr lang="en-US" sz="3200" dirty="0"/>
              <a:t>– Shear stress</a:t>
            </a:r>
            <a:endParaRPr lang="ar-IQ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68" y="0"/>
            <a:ext cx="91480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dirty="0"/>
              <a:t>Compressional Stress</a:t>
            </a:r>
          </a:p>
          <a:p>
            <a:pPr algn="l"/>
            <a:r>
              <a:rPr lang="en-US" sz="4000" dirty="0"/>
              <a:t>• Push Together stress.</a:t>
            </a:r>
          </a:p>
          <a:p>
            <a:pPr algn="l"/>
            <a:r>
              <a:rPr lang="en-US" sz="4000" dirty="0"/>
              <a:t>• Shortens and thickens crust.</a:t>
            </a:r>
          </a:p>
          <a:p>
            <a:pPr algn="l"/>
            <a:r>
              <a:rPr lang="en-US" sz="4000" dirty="0"/>
              <a:t>• which squeezes rock</a:t>
            </a:r>
            <a:r>
              <a:rPr lang="en-US" dirty="0"/>
              <a:t>.</a:t>
            </a:r>
            <a:endParaRPr lang="ar-IQ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9144000" cy="405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5" y="0"/>
            <a:ext cx="2561884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404664"/>
            <a:ext cx="8892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dirty="0"/>
              <a:t>Tensional Stress</a:t>
            </a:r>
          </a:p>
          <a:p>
            <a:pPr algn="l"/>
            <a:r>
              <a:rPr lang="en-US" sz="3200" dirty="0"/>
              <a:t>• “Pull-apart” stress.</a:t>
            </a:r>
          </a:p>
          <a:p>
            <a:pPr algn="l"/>
            <a:r>
              <a:rPr lang="en-US" sz="3200" dirty="0"/>
              <a:t>• Thins and stretches crust.</a:t>
            </a:r>
          </a:p>
          <a:p>
            <a:pPr algn="l"/>
            <a:r>
              <a:rPr lang="en-US" sz="3200" dirty="0"/>
              <a:t>• Associated with rifting</a:t>
            </a:r>
            <a:endParaRPr lang="ar-IQ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0"/>
            <a:ext cx="269979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9144000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0"/>
            <a:ext cx="88204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>
                <a:solidFill>
                  <a:srgbClr val="C00000"/>
                </a:solidFill>
              </a:rPr>
              <a:t>Shear Stress</a:t>
            </a:r>
          </a:p>
          <a:p>
            <a:pPr algn="l"/>
            <a:r>
              <a:rPr lang="en-US" sz="3600" dirty="0"/>
              <a:t>• Slippage of one rock mass past another.</a:t>
            </a:r>
          </a:p>
          <a:p>
            <a:pPr algn="l"/>
            <a:r>
              <a:rPr lang="en-US" sz="3600" dirty="0"/>
              <a:t>• In shallow crust, shear is often accommodated</a:t>
            </a:r>
          </a:p>
          <a:p>
            <a:pPr algn="l"/>
            <a:r>
              <a:rPr lang="en-US" sz="3600" dirty="0"/>
              <a:t>by bedding planes.</a:t>
            </a:r>
            <a:endParaRPr lang="ar-IQ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556792"/>
            <a:ext cx="2622029" cy="220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24944"/>
            <a:ext cx="4933056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800px-Aerial-SanAndreas-CarrizoPl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-100013"/>
            <a:ext cx="7620000" cy="7058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r.ahmed\Desktop\balambo fm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635896" y="524390"/>
            <a:ext cx="4967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C000"/>
                </a:solidFill>
              </a:rPr>
              <a:t>Structural Geology </a:t>
            </a:r>
            <a:endParaRPr lang="ar-IQ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4252" t="-630" r="22677"/>
          <a:stretch>
            <a:fillRect/>
          </a:stretch>
        </p:blipFill>
        <p:spPr bwMode="auto">
          <a:xfrm>
            <a:off x="1403648" y="476672"/>
            <a:ext cx="633670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64096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u="sng" dirty="0">
                <a:solidFill>
                  <a:srgbClr val="C00000"/>
                </a:solidFill>
              </a:rPr>
              <a:t>Strain</a:t>
            </a:r>
          </a:p>
          <a:p>
            <a:pPr algn="l"/>
            <a:r>
              <a:rPr lang="en-US" sz="3200" dirty="0"/>
              <a:t>• Changes in the shape or size of a rock body</a:t>
            </a:r>
          </a:p>
          <a:p>
            <a:pPr algn="l"/>
            <a:r>
              <a:rPr lang="en-US" sz="3200" dirty="0"/>
              <a:t>caused by stress.</a:t>
            </a:r>
          </a:p>
          <a:p>
            <a:pPr algn="l"/>
            <a:r>
              <a:rPr lang="en-US" sz="3200" dirty="0"/>
              <a:t>• Strain occurs when stresses exceed rock</a:t>
            </a:r>
          </a:p>
          <a:p>
            <a:pPr algn="l"/>
            <a:r>
              <a:rPr lang="en-US" sz="3200" dirty="0"/>
              <a:t>strength.</a:t>
            </a:r>
          </a:p>
          <a:p>
            <a:pPr algn="l"/>
            <a:r>
              <a:rPr lang="en-US" sz="3200" dirty="0"/>
              <a:t>• Strained rocks deform by folding, flowing, or</a:t>
            </a:r>
          </a:p>
          <a:p>
            <a:pPr algn="l"/>
            <a:r>
              <a:rPr lang="en-US" sz="3200" dirty="0"/>
              <a:t>fracturing</a:t>
            </a:r>
            <a:endParaRPr lang="ar-IQ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440452"/>
            <a:ext cx="2880320" cy="341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260648"/>
            <a:ext cx="864096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u="sng" dirty="0">
                <a:solidFill>
                  <a:srgbClr val="C00000"/>
                </a:solidFill>
              </a:rPr>
              <a:t>How Rocks Deforms</a:t>
            </a:r>
          </a:p>
          <a:p>
            <a:pPr algn="l"/>
            <a:r>
              <a:rPr lang="en-US" sz="2800" dirty="0"/>
              <a:t>• Elastic deformation – The rock returns to original</a:t>
            </a:r>
          </a:p>
          <a:p>
            <a:pPr algn="l"/>
            <a:r>
              <a:rPr lang="en-US" sz="2800" dirty="0"/>
              <a:t>size and shape when stress removed.</a:t>
            </a:r>
          </a:p>
          <a:p>
            <a:pPr algn="l"/>
            <a:r>
              <a:rPr lang="en-US" sz="2800" dirty="0"/>
              <a:t>• When the (strength) of a rock is surpassed, it</a:t>
            </a:r>
          </a:p>
          <a:p>
            <a:pPr algn="l"/>
            <a:r>
              <a:rPr lang="en-US" sz="2800" dirty="0"/>
              <a:t>either flows </a:t>
            </a:r>
            <a:r>
              <a:rPr lang="en-US" sz="2800" dirty="0">
                <a:solidFill>
                  <a:srgbClr val="FFC000"/>
                </a:solidFill>
              </a:rPr>
              <a:t>(ductile deformation) </a:t>
            </a:r>
            <a:r>
              <a:rPr lang="en-US" sz="2800" dirty="0"/>
              <a:t>or fractures</a:t>
            </a:r>
          </a:p>
          <a:p>
            <a:pPr algn="l"/>
            <a:r>
              <a:rPr lang="en-US" sz="2800" dirty="0">
                <a:solidFill>
                  <a:srgbClr val="FFC000"/>
                </a:solidFill>
              </a:rPr>
              <a:t>(brittle deformation).</a:t>
            </a:r>
          </a:p>
          <a:p>
            <a:pPr algn="l"/>
            <a:r>
              <a:rPr lang="en-US" sz="2800" dirty="0"/>
              <a:t>• Brittle behavior occurs in</a:t>
            </a:r>
          </a:p>
          <a:p>
            <a:pPr algn="l"/>
            <a:r>
              <a:rPr lang="en-US" sz="2800" dirty="0"/>
              <a:t>the shallow crust; ductile in</a:t>
            </a:r>
          </a:p>
          <a:p>
            <a:pPr algn="l"/>
            <a:r>
              <a:rPr lang="en-US" sz="2800" dirty="0"/>
              <a:t>the deeper crust</a:t>
            </a:r>
            <a:r>
              <a:rPr lang="en-US" dirty="0"/>
              <a:t>.</a:t>
            </a:r>
            <a:endParaRPr lang="ar-IQ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2924944"/>
            <a:ext cx="4429125" cy="367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89248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IQ" sz="2800" dirty="0" smtClean="0">
                <a:solidFill>
                  <a:srgbClr val="C00000"/>
                </a:solidFill>
              </a:rPr>
              <a:t> </a:t>
            </a:r>
            <a:endParaRPr lang="en-US" sz="2800" dirty="0" smtClean="0">
              <a:solidFill>
                <a:srgbClr val="C00000"/>
              </a:solidFill>
            </a:endParaRPr>
          </a:p>
          <a:p>
            <a:pPr algn="l"/>
            <a:r>
              <a:rPr lang="ar-IQ" sz="2800" dirty="0" smtClean="0">
                <a:solidFill>
                  <a:srgbClr val="C00000"/>
                </a:solidFill>
              </a:rPr>
              <a:t>  </a:t>
            </a:r>
            <a:r>
              <a:rPr lang="en-US" sz="2800" dirty="0" smtClean="0">
                <a:solidFill>
                  <a:srgbClr val="C00000"/>
                </a:solidFill>
              </a:rPr>
              <a:t>We can divide materials into two classes .  </a:t>
            </a:r>
          </a:p>
          <a:p>
            <a:pPr algn="l"/>
            <a:r>
              <a:rPr lang="en-US" sz="3200" dirty="0" smtClean="0"/>
              <a:t>• Brittle materials have a small or large region of</a:t>
            </a:r>
          </a:p>
          <a:p>
            <a:pPr algn="l"/>
            <a:r>
              <a:rPr lang="en-US" sz="3200" dirty="0" smtClean="0"/>
              <a:t>elastic behavior but only a small region of</a:t>
            </a:r>
          </a:p>
          <a:p>
            <a:pPr algn="l"/>
            <a:r>
              <a:rPr lang="en-US" sz="3200" dirty="0" smtClean="0"/>
              <a:t>ductile behavior before they fracture.</a:t>
            </a:r>
          </a:p>
          <a:p>
            <a:pPr algn="l"/>
            <a:r>
              <a:rPr lang="en-US" sz="3200" dirty="0" smtClean="0"/>
              <a:t>• Ductile materials have a small region of elastic</a:t>
            </a:r>
          </a:p>
          <a:p>
            <a:pPr algn="l"/>
            <a:r>
              <a:rPr lang="en-US" sz="3200" dirty="0" smtClean="0"/>
              <a:t>behavior and a large region of ductile</a:t>
            </a:r>
          </a:p>
          <a:p>
            <a:pPr algn="l"/>
            <a:r>
              <a:rPr lang="en-US" sz="3200" dirty="0" smtClean="0"/>
              <a:t>behavior before they fracture</a:t>
            </a:r>
            <a:endParaRPr lang="ar-IQ" sz="3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33056"/>
            <a:ext cx="7056784" cy="267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>
                <a:solidFill>
                  <a:srgbClr val="FFC000"/>
                </a:solidFill>
              </a:rPr>
              <a:t>How a material behaves will </a:t>
            </a:r>
            <a:r>
              <a:rPr lang="en-US" sz="2800" b="1" dirty="0" smtClean="0">
                <a:solidFill>
                  <a:srgbClr val="FFC000"/>
                </a:solidFill>
              </a:rPr>
              <a:t>depend on </a:t>
            </a:r>
            <a:r>
              <a:rPr lang="en-US" sz="2800" b="1" dirty="0">
                <a:solidFill>
                  <a:srgbClr val="FFC000"/>
                </a:solidFill>
              </a:rPr>
              <a:t>several factors</a:t>
            </a:r>
          </a:p>
          <a:p>
            <a:pPr algn="l"/>
            <a:endParaRPr lang="en-US" sz="2800" b="1" dirty="0">
              <a:solidFill>
                <a:srgbClr val="FFC000"/>
              </a:solidFill>
            </a:endParaRPr>
          </a:p>
          <a:p>
            <a:pPr algn="l"/>
            <a:r>
              <a:rPr lang="en-US" sz="2000" dirty="0" smtClean="0"/>
              <a:t>• </a:t>
            </a:r>
            <a:r>
              <a:rPr lang="en-US" sz="2400" b="1" dirty="0">
                <a:solidFill>
                  <a:srgbClr val="FFC000"/>
                </a:solidFill>
              </a:rPr>
              <a:t>Temperature</a:t>
            </a:r>
            <a:r>
              <a:rPr lang="en-US" sz="2400" b="1" dirty="0"/>
              <a:t> </a:t>
            </a:r>
            <a:r>
              <a:rPr lang="en-US" sz="2400" b="1" dirty="0" smtClean="0"/>
              <a:t>– </a:t>
            </a:r>
          </a:p>
          <a:p>
            <a:pPr algn="l"/>
            <a:r>
              <a:rPr lang="en-US" sz="2400" b="1" dirty="0" smtClean="0"/>
              <a:t>At </a:t>
            </a:r>
            <a:r>
              <a:rPr lang="en-US" sz="2400" b="1" dirty="0"/>
              <a:t>high temperature molecules and their bonds can stretch and</a:t>
            </a:r>
          </a:p>
          <a:p>
            <a:pPr algn="l"/>
            <a:r>
              <a:rPr lang="en-US" sz="2400" b="1" dirty="0"/>
              <a:t>move, thus materials will behave in more ductile manner. At low Temperature, materials are brittle</a:t>
            </a:r>
            <a:endParaRPr lang="en-US" sz="2400" b="1" dirty="0" smtClean="0"/>
          </a:p>
          <a:p>
            <a:pPr algn="l"/>
            <a:r>
              <a:rPr lang="ar-IQ" sz="2400" b="1" dirty="0" smtClean="0"/>
              <a:t> </a:t>
            </a:r>
            <a:endParaRPr lang="en-US" sz="2400" b="1" dirty="0" smtClean="0"/>
          </a:p>
          <a:p>
            <a:pPr algn="l"/>
            <a:r>
              <a:rPr lang="en-US" sz="2400" dirty="0" smtClean="0"/>
              <a:t>• </a:t>
            </a:r>
            <a:r>
              <a:rPr lang="en-US" sz="2400" b="1" dirty="0">
                <a:solidFill>
                  <a:srgbClr val="FFC000"/>
                </a:solidFill>
              </a:rPr>
              <a:t>Confining Pressure</a:t>
            </a:r>
            <a:r>
              <a:rPr lang="en-US" sz="2400" b="1" dirty="0"/>
              <a:t> </a:t>
            </a:r>
            <a:r>
              <a:rPr lang="en-US" sz="2400" b="1" dirty="0" smtClean="0"/>
              <a:t>– </a:t>
            </a:r>
          </a:p>
          <a:p>
            <a:pPr algn="l"/>
            <a:r>
              <a:rPr lang="en-US" sz="2400" b="1" dirty="0" smtClean="0"/>
              <a:t>At </a:t>
            </a:r>
            <a:r>
              <a:rPr lang="en-US" sz="2400" b="1" dirty="0"/>
              <a:t>high confining pressure materials are less likely </a:t>
            </a:r>
            <a:r>
              <a:rPr lang="en-US" sz="2400" b="1" dirty="0" smtClean="0"/>
              <a:t>to fracture </a:t>
            </a:r>
            <a:r>
              <a:rPr lang="en-US" sz="2400" b="1" dirty="0"/>
              <a:t>because the pressure of the surroundings tends to hinder the formation of fractures. At low confining stress, material will be brittle and tend to </a:t>
            </a:r>
            <a:r>
              <a:rPr lang="en-US" sz="2400" b="1" dirty="0" smtClean="0"/>
              <a:t>fracture sooner.</a:t>
            </a:r>
            <a:endParaRPr lang="en-US" sz="2400" b="1" dirty="0"/>
          </a:p>
          <a:p>
            <a:pPr algn="l"/>
            <a:endParaRPr lang="en-US" sz="2400" b="1" dirty="0"/>
          </a:p>
          <a:p>
            <a:pPr algn="l"/>
            <a:r>
              <a:rPr lang="en-US" sz="2000" dirty="0" smtClean="0"/>
              <a:t>• </a:t>
            </a:r>
            <a:r>
              <a:rPr lang="en-US" sz="2400" b="1" dirty="0">
                <a:solidFill>
                  <a:srgbClr val="FFC000"/>
                </a:solidFill>
              </a:rPr>
              <a:t>Strain rate </a:t>
            </a:r>
            <a:r>
              <a:rPr lang="en-US" sz="2400" b="1" dirty="0" smtClean="0"/>
              <a:t>–</a:t>
            </a:r>
          </a:p>
          <a:p>
            <a:pPr algn="l"/>
            <a:r>
              <a:rPr lang="en-US" sz="2400" b="1" dirty="0" smtClean="0"/>
              <a:t> </a:t>
            </a:r>
            <a:r>
              <a:rPr lang="en-US" sz="2400" b="1" dirty="0"/>
              <a:t>At high strain rates material tends to fracture. At low strain rates</a:t>
            </a:r>
          </a:p>
          <a:p>
            <a:pPr algn="l"/>
            <a:r>
              <a:rPr lang="en-US" sz="2400" b="1" dirty="0"/>
              <a:t>more time is available for individual atoms to move and therefore ductile behavior is </a:t>
            </a:r>
            <a:r>
              <a:rPr lang="en-US" sz="2400" b="1" dirty="0" smtClean="0"/>
              <a:t>favored.</a:t>
            </a:r>
            <a:endParaRPr lang="en-US" sz="2400" b="1" dirty="0"/>
          </a:p>
          <a:p>
            <a:pPr algn="l"/>
            <a:r>
              <a:rPr lang="ar-IQ" sz="2400" b="1" dirty="0" smtClean="0"/>
              <a:t> </a:t>
            </a:r>
            <a:endParaRPr lang="en-US" sz="2400" b="1" dirty="0"/>
          </a:p>
          <a:p>
            <a:pPr algn="l"/>
            <a:endParaRPr lang="ar-IQ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17693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 smtClean="0"/>
              <a:t>• </a:t>
            </a:r>
            <a:r>
              <a:rPr lang="en-US" sz="3200" b="1" u="sng" dirty="0" smtClean="0">
                <a:solidFill>
                  <a:srgbClr val="C00000"/>
                </a:solidFill>
              </a:rPr>
              <a:t>Composition</a:t>
            </a:r>
            <a:r>
              <a:rPr lang="en-US" sz="2400" b="1" dirty="0" smtClean="0">
                <a:solidFill>
                  <a:srgbClr val="C00000"/>
                </a:solidFill>
              </a:rPr>
              <a:t> – </a:t>
            </a:r>
          </a:p>
          <a:p>
            <a:pPr algn="l"/>
            <a:endParaRPr lang="en-US" sz="2000" b="1" dirty="0"/>
          </a:p>
          <a:p>
            <a:pPr algn="l"/>
            <a:r>
              <a:rPr lang="en-US" sz="2800" b="1" dirty="0" smtClean="0">
                <a:cs typeface="+mj-cs"/>
              </a:rPr>
              <a:t>Some minerals, like quartz, olivine, and feldspars are very</a:t>
            </a:r>
          </a:p>
          <a:p>
            <a:pPr algn="l"/>
            <a:r>
              <a:rPr lang="en-US" sz="2800" b="1" dirty="0" smtClean="0">
                <a:cs typeface="+mj-cs"/>
              </a:rPr>
              <a:t>brittle. Others, like clay minerals, micas, and calcite are more ductile to the chemical bond types that hold them together. </a:t>
            </a:r>
            <a:r>
              <a:rPr lang="ar-IQ" sz="2800" b="1" dirty="0" smtClean="0">
                <a:cs typeface="+mj-cs"/>
              </a:rPr>
              <a:t>  </a:t>
            </a:r>
            <a:r>
              <a:rPr lang="en-US" sz="2800" b="1" dirty="0" smtClean="0">
                <a:cs typeface="+mj-cs"/>
              </a:rPr>
              <a:t>This is due</a:t>
            </a:r>
          </a:p>
          <a:p>
            <a:pPr algn="l"/>
            <a:r>
              <a:rPr lang="en-US" sz="2800" b="1" dirty="0" smtClean="0">
                <a:cs typeface="+mj-cs"/>
              </a:rPr>
              <a:t>   Thus, the mineralogical composition of the rock will be a factor in determining the deformational behavior of the rock.</a:t>
            </a:r>
          </a:p>
          <a:p>
            <a:pPr algn="l"/>
            <a:r>
              <a:rPr lang="en-US" sz="2800" b="1" dirty="0" smtClean="0">
                <a:cs typeface="+mj-cs"/>
              </a:rPr>
              <a:t> Another aspect is presence or absence of water. Water</a:t>
            </a:r>
          </a:p>
          <a:p>
            <a:pPr algn="l"/>
            <a:r>
              <a:rPr lang="en-US" sz="2800" b="1" dirty="0" smtClean="0">
                <a:cs typeface="+mj-cs"/>
              </a:rPr>
              <a:t>appears to weaken the chemical bonds and forms films around mineral grains along which slippage can take place.</a:t>
            </a:r>
          </a:p>
          <a:p>
            <a:pPr algn="l"/>
            <a:r>
              <a:rPr lang="en-US" sz="2800" b="1" dirty="0" smtClean="0">
                <a:cs typeface="+mj-cs"/>
              </a:rPr>
              <a:t> Thus wet rock tends to behave in ductile manner, while dry rocks tend to behave in brittle manner.</a:t>
            </a:r>
          </a:p>
          <a:p>
            <a:pPr algn="l"/>
            <a:r>
              <a:rPr lang="en-US" sz="2800" b="1" dirty="0" smtClean="0">
                <a:cs typeface="+mj-cs"/>
              </a:rPr>
              <a:t> </a:t>
            </a:r>
            <a:endParaRPr lang="ar-IQ" sz="2800" b="1" dirty="0"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476672"/>
            <a:ext cx="8820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b="1" dirty="0">
                <a:solidFill>
                  <a:srgbClr val="C00000"/>
                </a:solidFill>
              </a:rPr>
              <a:t>Evidence of Former Deformation</a:t>
            </a:r>
          </a:p>
          <a:p>
            <a:pPr algn="l"/>
            <a:r>
              <a:rPr lang="en-US" sz="2800" dirty="0"/>
              <a:t>• </a:t>
            </a:r>
            <a:r>
              <a:rPr lang="en-US" sz="2800" b="1" dirty="0"/>
              <a:t>Evidence of deformation that has occurred in the past</a:t>
            </a:r>
          </a:p>
          <a:p>
            <a:pPr algn="l"/>
            <a:r>
              <a:rPr lang="en-US" sz="2800" b="1" dirty="0"/>
              <a:t>is very evident in crustal rocks.</a:t>
            </a:r>
          </a:p>
          <a:p>
            <a:pPr algn="l"/>
            <a:r>
              <a:rPr lang="en-US" sz="2800" b="1" dirty="0"/>
              <a:t>• For example, sedimentary strata and lava flows</a:t>
            </a:r>
          </a:p>
          <a:p>
            <a:pPr algn="l"/>
            <a:r>
              <a:rPr lang="en-US" sz="2800" b="1" dirty="0"/>
              <a:t>generally follow the law of original horizontality. Thus,</a:t>
            </a:r>
          </a:p>
          <a:p>
            <a:pPr algn="l"/>
            <a:r>
              <a:rPr lang="en-US" sz="2800" b="1" dirty="0"/>
              <a:t>when we see such strata inclined instead of horizontal,</a:t>
            </a:r>
          </a:p>
          <a:p>
            <a:pPr algn="l"/>
            <a:r>
              <a:rPr lang="en-US" sz="2800" b="1" dirty="0"/>
              <a:t>evidence of an episode of deformation.</a:t>
            </a:r>
          </a:p>
          <a:p>
            <a:pPr algn="l"/>
            <a:r>
              <a:rPr lang="en-US" sz="2800" b="1" dirty="0"/>
              <a:t>• In order to uniquely define the orientation of a planar</a:t>
            </a:r>
          </a:p>
          <a:p>
            <a:pPr algn="l"/>
            <a:r>
              <a:rPr lang="en-US" sz="2800" b="1" dirty="0"/>
              <a:t>feature we first need to define two terms –</a:t>
            </a:r>
          </a:p>
          <a:p>
            <a:pPr algn="l"/>
            <a:r>
              <a:rPr lang="en-US" sz="2800" b="1" dirty="0"/>
              <a:t>– Strike (trend)</a:t>
            </a:r>
          </a:p>
          <a:p>
            <a:pPr algn="l"/>
            <a:r>
              <a:rPr lang="en-US" sz="2800" b="1" dirty="0"/>
              <a:t>– Dip (inclination</a:t>
            </a:r>
            <a:r>
              <a:rPr lang="en-US" sz="2800" dirty="0"/>
              <a:t>)</a:t>
            </a:r>
            <a:endParaRPr lang="ar-IQ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r.Ahmad Asker\Desktop\تدريس مادة الجيولوجيا\balamb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9" y="692696"/>
            <a:ext cx="9121013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17457543_1314686245247621_8880355487967600398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>
                <a:solidFill>
                  <a:srgbClr val="C00000"/>
                </a:solidFill>
              </a:rPr>
              <a:t>Mapping Geologic Structures</a:t>
            </a:r>
            <a:endParaRPr lang="en-US" sz="3200" b="1" u="sng" dirty="0">
              <a:solidFill>
                <a:srgbClr val="C00000"/>
              </a:solidFill>
              <a:cs typeface="+mj-cs"/>
            </a:endParaRPr>
          </a:p>
          <a:p>
            <a:pPr algn="l"/>
            <a:r>
              <a:rPr lang="en-US" sz="2400" b="1" dirty="0">
                <a:cs typeface="+mj-cs"/>
              </a:rPr>
              <a:t>• Strike(trend)</a:t>
            </a:r>
          </a:p>
          <a:p>
            <a:pPr algn="l"/>
            <a:r>
              <a:rPr lang="en-US" sz="2400" b="1" dirty="0">
                <a:cs typeface="+mj-cs"/>
              </a:rPr>
              <a:t>The compass direction of the line produced by the intersection of</a:t>
            </a:r>
          </a:p>
          <a:p>
            <a:pPr algn="l"/>
            <a:r>
              <a:rPr lang="en-US" sz="2400" b="1" dirty="0">
                <a:cs typeface="+mj-cs"/>
              </a:rPr>
              <a:t>an inclined rock layer or fault with a horizontal plane.</a:t>
            </a:r>
          </a:p>
          <a:p>
            <a:pPr algn="l"/>
            <a:r>
              <a:rPr lang="en-US" sz="2400" b="1" dirty="0">
                <a:cs typeface="+mj-cs"/>
              </a:rPr>
              <a:t>– Generally expressed as an angle relative to north.</a:t>
            </a:r>
          </a:p>
          <a:p>
            <a:pPr algn="l"/>
            <a:r>
              <a:rPr lang="en-US" sz="2400" b="1" dirty="0">
                <a:cs typeface="+mj-cs"/>
              </a:rPr>
              <a:t>• </a:t>
            </a:r>
            <a:r>
              <a:rPr lang="en-US" sz="2400" b="1" dirty="0" smtClean="0">
                <a:cs typeface="+mj-cs"/>
              </a:rPr>
              <a:t>N37°E</a:t>
            </a:r>
            <a:endParaRPr lang="ar-IQ" sz="2400" b="1" dirty="0" smtClean="0">
              <a:cs typeface="+mj-cs"/>
            </a:endParaRPr>
          </a:p>
          <a:p>
            <a:pPr algn="l"/>
            <a:r>
              <a:rPr lang="en-US" sz="2400" b="1" dirty="0" smtClean="0">
                <a:cs typeface="+mj-cs"/>
              </a:rPr>
              <a:t>• </a:t>
            </a:r>
            <a:r>
              <a:rPr lang="en-US" sz="2400" b="1" dirty="0">
                <a:cs typeface="+mj-cs"/>
              </a:rPr>
              <a:t>N12°W</a:t>
            </a:r>
          </a:p>
          <a:p>
            <a:pPr algn="l"/>
            <a:r>
              <a:rPr lang="en-US" sz="2400" b="1" dirty="0">
                <a:cs typeface="+mj-cs"/>
              </a:rPr>
              <a:t>• Dip (inclination)</a:t>
            </a:r>
          </a:p>
          <a:p>
            <a:pPr algn="l"/>
            <a:r>
              <a:rPr lang="en-US" sz="2400" b="1" dirty="0">
                <a:cs typeface="+mj-cs"/>
              </a:rPr>
              <a:t>The angle of inclination of the surface of a rock unit or fault measured</a:t>
            </a:r>
          </a:p>
          <a:p>
            <a:pPr algn="l"/>
            <a:r>
              <a:rPr lang="en-US" sz="2400" b="1" dirty="0">
                <a:cs typeface="+mj-cs"/>
              </a:rPr>
              <a:t>from a horizontal plane.</a:t>
            </a:r>
          </a:p>
          <a:p>
            <a:pPr algn="l"/>
            <a:r>
              <a:rPr lang="en-US" sz="2400" b="1" dirty="0">
                <a:cs typeface="+mj-cs"/>
              </a:rPr>
              <a:t>– Includes both an angle of inclination and a direction toward which </a:t>
            </a:r>
            <a:r>
              <a:rPr lang="ar-IQ" sz="2400" b="1" dirty="0" smtClean="0">
                <a:cs typeface="+mj-cs"/>
              </a:rPr>
              <a:t> </a:t>
            </a:r>
            <a:r>
              <a:rPr lang="en-US" sz="2400" b="1" dirty="0" smtClean="0">
                <a:cs typeface="+mj-cs"/>
              </a:rPr>
              <a:t>the </a:t>
            </a:r>
            <a:r>
              <a:rPr lang="en-US" sz="2400" b="1" dirty="0" smtClean="0"/>
              <a:t>rock is inclined.</a:t>
            </a:r>
          </a:p>
          <a:p>
            <a:pPr algn="l"/>
            <a:r>
              <a:rPr lang="ar-IQ" sz="2400" b="1" dirty="0" smtClean="0">
                <a:cs typeface="+mj-cs"/>
              </a:rPr>
              <a:t> </a:t>
            </a:r>
            <a:endParaRPr lang="en-US" sz="2400" b="1" dirty="0">
              <a:cs typeface="+mj-cs"/>
            </a:endParaRPr>
          </a:p>
          <a:p>
            <a:pPr algn="l"/>
            <a:r>
              <a:rPr lang="en-US" sz="2400" b="1" dirty="0" smtClean="0">
                <a:cs typeface="+mj-cs"/>
              </a:rPr>
              <a:t>• </a:t>
            </a:r>
            <a:r>
              <a:rPr lang="en-US" sz="2400" b="1" dirty="0">
                <a:cs typeface="+mj-cs"/>
              </a:rPr>
              <a:t>82°SE</a:t>
            </a:r>
          </a:p>
          <a:p>
            <a:pPr algn="l"/>
            <a:r>
              <a:rPr lang="en-US" sz="2400" b="1" dirty="0">
                <a:cs typeface="+mj-cs"/>
              </a:rPr>
              <a:t>• 17°SW</a:t>
            </a:r>
            <a:endParaRPr lang="ar-IQ" sz="2400" b="1" dirty="0"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548680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IQ" b="1" dirty="0" smtClean="0"/>
              <a:t> </a:t>
            </a:r>
            <a:endParaRPr lang="en-US" sz="2000" b="1" dirty="0" smtClean="0"/>
          </a:p>
          <a:p>
            <a:pPr algn="l"/>
            <a:r>
              <a:rPr lang="ar-IQ" sz="3200" b="1" dirty="0" smtClean="0">
                <a:solidFill>
                  <a:srgbClr val="FFFF00"/>
                </a:solidFill>
              </a:rPr>
              <a:t>الجيولوجيا التركيبية</a:t>
            </a:r>
            <a:r>
              <a:rPr lang="en-US" sz="3200" dirty="0" smtClean="0"/>
              <a:t>                                  </a:t>
            </a:r>
            <a:r>
              <a:rPr lang="ar-IQ" sz="3200" dirty="0" smtClean="0"/>
              <a:t>                    </a:t>
            </a:r>
            <a:endParaRPr lang="en-US" sz="3600" dirty="0" smtClean="0"/>
          </a:p>
          <a:p>
            <a:pPr algn="l"/>
            <a:r>
              <a:rPr lang="en-US" sz="2800" dirty="0" smtClean="0">
                <a:cs typeface="+mj-cs"/>
              </a:rPr>
              <a:t> </a:t>
            </a:r>
            <a:endParaRPr lang="en-US" sz="2800" dirty="0" smtClean="0"/>
          </a:p>
          <a:p>
            <a:pPr algn="l"/>
            <a:r>
              <a:rPr lang="en-US" sz="2800" dirty="0" smtClean="0"/>
              <a:t>• </a:t>
            </a:r>
            <a:r>
              <a:rPr lang="en-US" sz="2800" b="1" dirty="0" smtClean="0"/>
              <a:t>Structural geology is the study of the three-dimensional</a:t>
            </a:r>
          </a:p>
          <a:p>
            <a:pPr algn="l"/>
            <a:r>
              <a:rPr lang="en-US" sz="2800" b="1" dirty="0" smtClean="0"/>
              <a:t>distribution of rock units with respect to their deformational histories .</a:t>
            </a:r>
          </a:p>
          <a:p>
            <a:pPr algn="l"/>
            <a:r>
              <a:rPr lang="en-US" sz="2800" b="1" dirty="0" smtClean="0"/>
              <a:t> It describes the structure of the earth and the operation of its internal processes, together with the geological </a:t>
            </a:r>
            <a:r>
              <a:rPr lang="ar-IQ" sz="2800" b="1" dirty="0" smtClean="0"/>
              <a:t> </a:t>
            </a:r>
            <a:r>
              <a:rPr lang="en-US" sz="2800" b="1" dirty="0" smtClean="0"/>
              <a:t>processes that shape the earth and produce its rocks and soils</a:t>
            </a:r>
            <a:r>
              <a:rPr lang="en-US" sz="3600" dirty="0" smtClean="0"/>
              <a:t> </a:t>
            </a:r>
            <a:r>
              <a:rPr lang="en-US" sz="2800" dirty="0" smtClean="0"/>
              <a:t>.</a:t>
            </a:r>
            <a:r>
              <a:rPr lang="ar-IQ" sz="2800" b="1" dirty="0" smtClean="0"/>
              <a:t>  </a:t>
            </a:r>
            <a:r>
              <a:rPr lang="ar-IQ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32179"/>
            <a:ext cx="5904655" cy="348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4640" y="4077072"/>
            <a:ext cx="49230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7272808" cy="640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0648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>
                <a:solidFill>
                  <a:srgbClr val="C00000"/>
                </a:solidFill>
              </a:rPr>
              <a:t>Mapping Geologic Structures</a:t>
            </a:r>
          </a:p>
          <a:p>
            <a:pPr algn="l"/>
            <a:r>
              <a:rPr lang="en-US" sz="2800" b="1" dirty="0"/>
              <a:t>• In recording strike and dip measurements on a geologic</a:t>
            </a:r>
          </a:p>
          <a:p>
            <a:pPr algn="l"/>
            <a:r>
              <a:rPr lang="en-US" sz="2800" b="1" dirty="0"/>
              <a:t>map, a symbol is used that has a long line oriented</a:t>
            </a:r>
          </a:p>
          <a:p>
            <a:pPr algn="l"/>
            <a:r>
              <a:rPr lang="en-US" sz="2800" b="1" dirty="0"/>
              <a:t>parallel to the compass direction of the strike.</a:t>
            </a:r>
          </a:p>
          <a:p>
            <a:pPr algn="l"/>
            <a:r>
              <a:rPr lang="en-US" sz="2800" b="1" dirty="0"/>
              <a:t>• A short tick mark is placed in the </a:t>
            </a:r>
            <a:r>
              <a:rPr lang="en-US" sz="2800" b="1" dirty="0" smtClean="0"/>
              <a:t>centers </a:t>
            </a:r>
            <a:r>
              <a:rPr lang="en-US" sz="2800" b="1" dirty="0"/>
              <a:t>of the line on</a:t>
            </a:r>
          </a:p>
          <a:p>
            <a:pPr algn="l"/>
            <a:r>
              <a:rPr lang="en-US" sz="2800" b="1" dirty="0"/>
              <a:t>the side to which the inclined plane dips, and the angle</a:t>
            </a:r>
          </a:p>
          <a:p>
            <a:pPr algn="l"/>
            <a:r>
              <a:rPr lang="en-US" sz="2800" b="1" dirty="0"/>
              <a:t>of dip is recorded next to the strike and dip symbol as</a:t>
            </a:r>
          </a:p>
          <a:p>
            <a:pPr algn="l"/>
            <a:r>
              <a:rPr lang="en-US" sz="2800" b="1" dirty="0"/>
              <a:t>shown above.</a:t>
            </a:r>
          </a:p>
          <a:p>
            <a:pPr algn="l"/>
            <a:r>
              <a:rPr lang="en-US" sz="2800" b="1" dirty="0"/>
              <a:t>• For beds with a </a:t>
            </a:r>
            <a:r>
              <a:rPr lang="en-US" sz="2800" b="1" dirty="0" smtClean="0"/>
              <a:t>90</a:t>
            </a:r>
            <a:r>
              <a:rPr lang="en-US" sz="3200" b="1" dirty="0" smtClean="0"/>
              <a:t>°</a:t>
            </a:r>
            <a:r>
              <a:rPr lang="en-US" b="1" dirty="0" smtClean="0"/>
              <a:t>  </a:t>
            </a:r>
            <a:r>
              <a:rPr lang="en-US" dirty="0" smtClean="0"/>
              <a:t> </a:t>
            </a:r>
            <a:r>
              <a:rPr lang="en-US" sz="2800" b="1" dirty="0" smtClean="0"/>
              <a:t>dip </a:t>
            </a:r>
            <a:r>
              <a:rPr lang="en-US" sz="2800" b="1" dirty="0"/>
              <a:t>(vertical) the short line crosses</a:t>
            </a:r>
          </a:p>
          <a:p>
            <a:pPr algn="l"/>
            <a:r>
              <a:rPr lang="en-US" sz="2800" b="1" dirty="0"/>
              <a:t>the strike line.</a:t>
            </a:r>
          </a:p>
          <a:p>
            <a:pPr algn="l"/>
            <a:r>
              <a:rPr lang="en-US" sz="2800" b="1" dirty="0"/>
              <a:t>• For beds with no dip (horizontal) a circle with a cross</a:t>
            </a:r>
          </a:p>
          <a:p>
            <a:pPr algn="l"/>
            <a:r>
              <a:rPr lang="en-US" sz="2800" b="1" dirty="0"/>
              <a:t>inside is used as shown below</a:t>
            </a:r>
            <a:r>
              <a:rPr lang="en-US" dirty="0"/>
              <a:t>..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88924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399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6672"/>
            <a:ext cx="8964488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/>
              <a:t>Stereogram</a:t>
            </a:r>
            <a:endParaRPr lang="en-US" sz="2800" b="1" dirty="0" smtClean="0">
              <a:solidFill>
                <a:schemeClr val="bg1"/>
              </a:solidFill>
            </a:endParaRPr>
          </a:p>
          <a:p>
            <a:pPr algn="l"/>
            <a:r>
              <a:rPr lang="en-US" sz="2800" dirty="0" smtClean="0"/>
              <a:t>A stereogram (Dennis 1967; Lisle and </a:t>
            </a:r>
            <a:r>
              <a:rPr lang="en-US" sz="2800" dirty="0" err="1" smtClean="0"/>
              <a:t>Leyshon</a:t>
            </a:r>
            <a:r>
              <a:rPr lang="en-US" sz="2800" dirty="0" smtClean="0"/>
              <a:t> 2004) is the projection of the latitude and longitude </a:t>
            </a:r>
            <a:r>
              <a:rPr lang="en-US" sz="2800" dirty="0"/>
              <a:t>lines of a hemisphere onto a circular graph. Two different projections are </a:t>
            </a:r>
            <a:r>
              <a:rPr lang="en-US" sz="2800" dirty="0" smtClean="0"/>
              <a:t>commonly used </a:t>
            </a:r>
            <a:r>
              <a:rPr lang="en-US" sz="2800" dirty="0"/>
              <a:t>in structural interpretation, the equal-area net (Schmidt or Lambert net) </a:t>
            </a:r>
            <a:r>
              <a:rPr lang="en-US" sz="2800" dirty="0" smtClean="0"/>
              <a:t>and</a:t>
            </a:r>
            <a:r>
              <a:rPr lang="en-US" sz="2800" dirty="0"/>
              <a:t> the equal-angle stereographic net (</a:t>
            </a:r>
            <a:r>
              <a:rPr lang="en-US" sz="2800" dirty="0" err="1"/>
              <a:t>Wulff</a:t>
            </a:r>
            <a:r>
              <a:rPr lang="en-US" sz="2800" dirty="0"/>
              <a:t> net). The different projection techniques </a:t>
            </a:r>
            <a:r>
              <a:rPr lang="en-US" sz="2800" dirty="0" smtClean="0"/>
              <a:t>result</a:t>
            </a:r>
            <a:r>
              <a:rPr lang="en-US" sz="2800" dirty="0"/>
              <a:t> in the preservation of different properties of the original sphere (</a:t>
            </a:r>
            <a:r>
              <a:rPr lang="en-US" sz="2800" dirty="0" err="1"/>
              <a:t>Greenhood</a:t>
            </a:r>
            <a:r>
              <a:rPr lang="en-US" sz="2800" dirty="0"/>
              <a:t> 1964). </a:t>
            </a:r>
          </a:p>
          <a:p>
            <a:pPr algn="l"/>
            <a:r>
              <a:rPr lang="en-US" sz="2800" dirty="0" smtClean="0"/>
              <a:t>The equal-area </a:t>
            </a:r>
            <a:r>
              <a:rPr lang="en-US" sz="2800" dirty="0"/>
              <a:t>net is required if points are to be contoured into spatially meaningful concentrations</a:t>
            </a:r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endParaRPr lang="en-US" sz="2800" dirty="0"/>
          </a:p>
          <a:p>
            <a:pPr algn="l"/>
            <a:r>
              <a:rPr lang="en-US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620688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/>
              <a:t>An equal-angle net produces false concentrations from an evenly spaced distribution</a:t>
            </a:r>
          </a:p>
          <a:p>
            <a:pPr algn="l"/>
            <a:r>
              <a:rPr lang="en-US" b="1" dirty="0"/>
              <a:t>of points, although the angular relationships are correct. The lower-hemisphere</a:t>
            </a:r>
          </a:p>
          <a:p>
            <a:pPr algn="l"/>
            <a:r>
              <a:rPr lang="en-US" b="1" dirty="0"/>
              <a:t>equal-area stereograms (Fig. 2.13a) will be used throughout this book (an enlarged copy</a:t>
            </a:r>
          </a:p>
          <a:p>
            <a:pPr algn="l"/>
            <a:r>
              <a:rPr lang="en-US" b="1" dirty="0"/>
              <a:t>for use in working problems is given as Fig. 2.28 at the end of the chapter).</a:t>
            </a:r>
          </a:p>
          <a:p>
            <a:pPr algn="l"/>
            <a:r>
              <a:rPr lang="en-US" b="1" dirty="0"/>
              <a:t>The outer or primitive circle of the equal-area stereogram is the projection of a</a:t>
            </a:r>
          </a:p>
          <a:p>
            <a:pPr algn="l"/>
            <a:r>
              <a:rPr lang="en-US" b="1" dirty="0"/>
              <a:t>horizontal plane (Fig. 2.13a). The compass directions are marked around the edge of</a:t>
            </a:r>
          </a:p>
          <a:p>
            <a:pPr algn="l"/>
            <a:r>
              <a:rPr lang="en-US" b="1" dirty="0"/>
              <a:t>the primitive circle. The projections of longitude lines form circular arcs that join the</a:t>
            </a:r>
          </a:p>
          <a:p>
            <a:pPr algn="l"/>
            <a:r>
              <a:rPr lang="en-US" b="1" dirty="0"/>
              <a:t>north and south poles of the graph and represent great circles. The trace of a plane is</a:t>
            </a:r>
          </a:p>
          <a:p>
            <a:pPr algn="l"/>
            <a:r>
              <a:rPr lang="en-US" b="1" dirty="0"/>
              <a:t>a great circle. A line plots as a point. The projections of latitude lines are elliptical</a:t>
            </a:r>
          </a:p>
          <a:p>
            <a:pPr algn="l"/>
            <a:r>
              <a:rPr lang="en-US" b="1" dirty="0"/>
              <a:t>curves, concentric about the north and south poles and represent small circles. The</a:t>
            </a:r>
          </a:p>
          <a:p>
            <a:pPr algn="l"/>
            <a:r>
              <a:rPr lang="en-US" b="1" dirty="0"/>
              <a:t>center of the graph is a vertical line. Planes and lines plotted on a stereogram can be</a:t>
            </a:r>
          </a:p>
          <a:p>
            <a:pPr algn="l"/>
            <a:r>
              <a:rPr lang="en-US" b="1" dirty="0"/>
              <a:t>visualized as if they were intersecting the surface of a hemispherical bowl (Fig. 2.13b).</a:t>
            </a:r>
          </a:p>
        </p:txBody>
      </p:sp>
    </p:spTree>
    <p:extLst>
      <p:ext uri="{BB962C8B-B14F-4D97-AF65-F5344CB8AC3E}">
        <p14:creationId xmlns:p14="http://schemas.microsoft.com/office/powerpoint/2010/main" val="1626472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0648"/>
            <a:ext cx="8964488" cy="79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dirty="0" smtClean="0"/>
              <a:t>A stereogram is used with a transparent overlay on which the data are </a:t>
            </a:r>
            <a:r>
              <a:rPr lang="en-US" sz="2800" dirty="0"/>
              <a:t>which can be rotated about the center of the graph. To begin using a stereogram, on </a:t>
            </a:r>
            <a:r>
              <a:rPr lang="en-US" sz="2800" dirty="0" smtClean="0"/>
              <a:t>the overlay, </a:t>
            </a:r>
            <a:r>
              <a:rPr lang="en-US" sz="2800" dirty="0"/>
              <a:t>mark the center and the north, east, south, and west directions, and the </a:t>
            </a:r>
            <a:r>
              <a:rPr lang="en-US" sz="2800" dirty="0" smtClean="0"/>
              <a:t>primitive</a:t>
            </a:r>
            <a:r>
              <a:rPr lang="en-US" sz="2800" dirty="0"/>
              <a:t> circle (Fig. 2.14a). To plot the attitude of a plane from the strike and 60, 32SE), mark the strike on the primitive circle.</a:t>
            </a:r>
          </a:p>
          <a:p>
            <a:pPr algn="l"/>
            <a:r>
              <a:rPr lang="en-US" sz="2800" dirty="0" smtClean="0"/>
              <a:t>Then </a:t>
            </a:r>
            <a:r>
              <a:rPr lang="en-US" sz="2800" dirty="0"/>
              <a:t>rotate the </a:t>
            </a:r>
            <a:r>
              <a:rPr lang="en-US" sz="2800" dirty="0" smtClean="0"/>
              <a:t>strike </a:t>
            </a:r>
            <a:r>
              <a:rPr lang="en-US" sz="2800" dirty="0"/>
              <a:t>direction lies on the N-S axis (Fig. 2.14b), find the great circle </a:t>
            </a:r>
            <a:r>
              <a:rPr lang="en-US" sz="2800" dirty="0" smtClean="0"/>
              <a:t>corresponding</a:t>
            </a:r>
            <a:r>
              <a:rPr lang="en-US" sz="2800" dirty="0"/>
              <a:t> overlay so that</a:t>
            </a:r>
          </a:p>
          <a:p>
            <a:pPr algn="l"/>
            <a:r>
              <a:rPr lang="en-US" sz="2800" dirty="0"/>
              <a:t>to the dip by counting down (inward) along the E-W axis from </a:t>
            </a:r>
            <a:r>
              <a:rPr lang="en-US" sz="2800" dirty="0" smtClean="0"/>
              <a:t>the primitive </a:t>
            </a:r>
            <a:r>
              <a:rPr lang="en-US" sz="2800" dirty="0"/>
              <a:t>circle(zero dip) the dip amount in the dip direction. Draw a line along the great circle  plotted and dip (for example).</a:t>
            </a:r>
          </a:p>
          <a:p>
            <a:pPr algn="l"/>
            <a:r>
              <a:rPr lang="en-US" sz="2800" dirty="0" smtClean="0"/>
              <a:t> </a:t>
            </a:r>
            <a:endParaRPr lang="en-US" sz="2800" dirty="0"/>
          </a:p>
          <a:p>
            <a:pPr algn="l"/>
            <a:r>
              <a:rPr lang="en-US" sz="2800" dirty="0" smtClean="0"/>
              <a:t>,</a:t>
            </a:r>
            <a:endParaRPr lang="en-US" sz="2800" dirty="0"/>
          </a:p>
          <a:p>
            <a:pPr algn="l"/>
            <a:endParaRPr lang="en-US" sz="2400" dirty="0"/>
          </a:p>
          <a:p>
            <a:pPr algn="l"/>
            <a:endParaRPr lang="en-US" sz="2400" dirty="0"/>
          </a:p>
          <a:p>
            <a:pPr algn="l"/>
            <a:endParaRPr lang="en-US" sz="2400" dirty="0" smtClean="0"/>
          </a:p>
          <a:p>
            <a:pPr algn="l"/>
            <a:r>
              <a:rPr lang="en-US" b="1" dirty="0" smtClean="0"/>
              <a:t>Fig.</a:t>
            </a:r>
            <a:endParaRPr lang="ar-IQ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430" y="548680"/>
            <a:ext cx="884605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51723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Stereogram. </a:t>
            </a:r>
            <a:r>
              <a:rPr lang="en-US" b="1" dirty="0" smtClean="0"/>
              <a:t>a Equal-area stereogram (Schmidt or Lambert net), lower hemisphere projection.</a:t>
            </a:r>
          </a:p>
          <a:p>
            <a:pPr algn="l"/>
            <a:r>
              <a:rPr lang="en-US" b="1" dirty="0" smtClean="0"/>
              <a:t>b Visualization of a plane and its pole in a lower hemisphere. </a:t>
            </a:r>
          </a:p>
          <a:p>
            <a:pPr algn="l"/>
            <a:r>
              <a:rPr lang="en-US" b="1" dirty="0" smtClean="0"/>
              <a:t>(After Rowland and </a:t>
            </a:r>
            <a:r>
              <a:rPr lang="en-US" b="1" dirty="0" err="1" smtClean="0"/>
              <a:t>Duebendorfer</a:t>
            </a:r>
            <a:r>
              <a:rPr lang="en-US" b="1" dirty="0" smtClean="0"/>
              <a:t> 1994)</a:t>
            </a:r>
            <a:endParaRPr lang="ar-IQ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.Ahmad Asker\Desktop\t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0770"/>
            <a:ext cx="7920880" cy="6339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692697"/>
            <a:ext cx="889248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400" b="1" u="sng" dirty="0">
                <a:solidFill>
                  <a:srgbClr val="C00000"/>
                </a:solidFill>
              </a:rPr>
              <a:t>Joint</a:t>
            </a:r>
          </a:p>
          <a:p>
            <a:pPr algn="l"/>
            <a:r>
              <a:rPr lang="en-US" sz="3600" b="1" dirty="0"/>
              <a:t>• Any fracture, without any movement is </a:t>
            </a:r>
            <a:r>
              <a:rPr lang="en-US" sz="3600" b="1" dirty="0" smtClean="0"/>
              <a:t>called as joint . </a:t>
            </a:r>
            <a:endParaRPr lang="en-US" sz="3600" b="1" dirty="0"/>
          </a:p>
          <a:p>
            <a:pPr algn="l"/>
            <a:r>
              <a:rPr lang="en-US" sz="3600" b="1" dirty="0"/>
              <a:t>• When rock are under stress, and are at</a:t>
            </a:r>
          </a:p>
          <a:p>
            <a:pPr algn="l"/>
            <a:r>
              <a:rPr lang="en-US" sz="3600" b="1" dirty="0"/>
              <a:t>shallow depth then they may show brittle</a:t>
            </a:r>
          </a:p>
          <a:p>
            <a:pPr algn="l"/>
            <a:r>
              <a:rPr lang="en-US" sz="3600" b="1" dirty="0"/>
              <a:t>behavior and may get cracked.</a:t>
            </a:r>
          </a:p>
          <a:p>
            <a:pPr algn="l"/>
            <a:r>
              <a:rPr lang="en-US" sz="3600" b="1" dirty="0"/>
              <a:t>• Often rocks are cracked at their elastic limit,</a:t>
            </a:r>
          </a:p>
          <a:p>
            <a:pPr algn="l"/>
            <a:r>
              <a:rPr lang="en-US" sz="3600" b="1" dirty="0"/>
              <a:t>which may vary respect to their material</a:t>
            </a:r>
          </a:p>
          <a:p>
            <a:pPr algn="l"/>
            <a:r>
              <a:rPr lang="en-US" sz="3600" b="1" dirty="0"/>
              <a:t>properties</a:t>
            </a:r>
            <a:r>
              <a:rPr lang="en-US" dirty="0"/>
              <a:t>.</a:t>
            </a:r>
            <a:endParaRPr lang="ar-IQ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78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5293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.Ahmad Asker\Desktop\تدريس مادة الجيولوجيا\21617516_10155534118354627_67936148164816199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"/>
            <a:ext cx="9144000" cy="684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/>
              <a:t>• Joints can be classified into three groups depending on</a:t>
            </a:r>
          </a:p>
          <a:p>
            <a:pPr algn="l"/>
            <a:r>
              <a:rPr lang="en-US" sz="2800" b="1" dirty="0"/>
              <a:t>their geometrical relationship with the country rock: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/>
              <a:t>• </a:t>
            </a:r>
            <a:r>
              <a:rPr lang="en-US" sz="2800" b="1" dirty="0"/>
              <a:t>Strike joints – Joints which run parallel to the direction </a:t>
            </a:r>
            <a:r>
              <a:rPr lang="en-US" sz="2800" b="1" dirty="0" smtClean="0"/>
              <a:t>of</a:t>
            </a:r>
            <a:endParaRPr lang="ar-IQ" sz="2800" b="1" dirty="0" smtClean="0"/>
          </a:p>
          <a:p>
            <a:pPr algn="l"/>
            <a:r>
              <a:rPr lang="en-US" sz="2800" b="1" dirty="0" smtClean="0"/>
              <a:t>strike </a:t>
            </a:r>
            <a:r>
              <a:rPr lang="en-US" sz="2800" b="1" dirty="0"/>
              <a:t>of country rocks are called "strike joints“.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/>
              <a:t>• </a:t>
            </a:r>
            <a:r>
              <a:rPr lang="en-US" sz="2800" b="1" dirty="0"/>
              <a:t>Dip joints – Joints which run parallel to the direction of dip</a:t>
            </a:r>
          </a:p>
          <a:p>
            <a:pPr algn="l"/>
            <a:r>
              <a:rPr lang="en-US" sz="2800" b="1" dirty="0"/>
              <a:t>of country rocks are called "dip joints“.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/>
              <a:t>• </a:t>
            </a:r>
            <a:r>
              <a:rPr lang="en-US" sz="2800" b="1" dirty="0"/>
              <a:t>Oblique joints – Joints which run oblique to the dip and</a:t>
            </a:r>
          </a:p>
          <a:p>
            <a:pPr algn="l"/>
            <a:r>
              <a:rPr lang="en-US" sz="2800" b="1" dirty="0"/>
              <a:t>strike directions of the country rocks are called "oblique</a:t>
            </a:r>
          </a:p>
          <a:p>
            <a:pPr algn="l"/>
            <a:r>
              <a:rPr lang="en-US" sz="2800" b="1" dirty="0"/>
              <a:t>joints".</a:t>
            </a:r>
            <a:endParaRPr lang="ar-IQ" sz="28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958345" cy="58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09" y="195722"/>
            <a:ext cx="8664963" cy="666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88924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400" b="1" u="sng" dirty="0">
                <a:solidFill>
                  <a:srgbClr val="C00000"/>
                </a:solidFill>
              </a:rPr>
              <a:t>Folds</a:t>
            </a:r>
          </a:p>
          <a:p>
            <a:pPr algn="l"/>
            <a:r>
              <a:rPr lang="en-US" sz="3200" b="1" dirty="0"/>
              <a:t>• Any bent or curved in a rock strata as a result of</a:t>
            </a:r>
          </a:p>
          <a:p>
            <a:pPr algn="l"/>
            <a:r>
              <a:rPr lang="en-US" sz="3200" b="1" dirty="0"/>
              <a:t>permanent deformation due to tectonic forces, is</a:t>
            </a:r>
          </a:p>
          <a:p>
            <a:pPr algn="l"/>
            <a:r>
              <a:rPr lang="en-US" sz="3200" b="1" dirty="0"/>
              <a:t>called as FOLD.</a:t>
            </a:r>
          </a:p>
          <a:p>
            <a:pPr algn="l"/>
            <a:r>
              <a:rPr lang="en-US" sz="3200" b="1" dirty="0"/>
              <a:t>• They occur singly as isolated folds and in</a:t>
            </a:r>
          </a:p>
          <a:p>
            <a:pPr algn="l"/>
            <a:r>
              <a:rPr lang="en-US" sz="3200" b="1" dirty="0"/>
              <a:t>extensive fold trains of different sizes, on a</a:t>
            </a:r>
          </a:p>
          <a:p>
            <a:pPr algn="l"/>
            <a:r>
              <a:rPr lang="en-US" sz="3200" b="1" dirty="0"/>
              <a:t>variety of scales.</a:t>
            </a:r>
          </a:p>
          <a:p>
            <a:pPr algn="l"/>
            <a:r>
              <a:rPr lang="en-US" sz="3200" b="1" dirty="0"/>
              <a:t>• A set of folds distributed on a regional scale</a:t>
            </a:r>
          </a:p>
          <a:p>
            <a:pPr algn="l"/>
            <a:r>
              <a:rPr lang="en-US" sz="3200" b="1" dirty="0"/>
              <a:t>constitutes a fold belt, a common feature of</a:t>
            </a:r>
          </a:p>
          <a:p>
            <a:pPr algn="l"/>
            <a:r>
              <a:rPr lang="en-US" sz="3200" b="1" dirty="0" err="1"/>
              <a:t>orogenic</a:t>
            </a:r>
            <a:r>
              <a:rPr lang="en-US" sz="3200" b="1" dirty="0"/>
              <a:t> zones.</a:t>
            </a:r>
          </a:p>
          <a:p>
            <a:pPr algn="l"/>
            <a:r>
              <a:rPr lang="en-US" sz="3200" b="1" dirty="0"/>
              <a:t>• Folds are commonly formed by shortening of</a:t>
            </a:r>
          </a:p>
          <a:p>
            <a:pPr algn="l"/>
            <a:r>
              <a:rPr lang="en-US" sz="3200" b="1" dirty="0"/>
              <a:t>existing layers.</a:t>
            </a:r>
            <a:endParaRPr lang="ar-IQ" sz="3200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1166"/>
            <a:ext cx="8424936" cy="651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488832" cy="659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332656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/>
              <a:t>• </a:t>
            </a:r>
            <a:r>
              <a:rPr lang="en-US" sz="3200" b="1" dirty="0"/>
              <a:t>The primary goal of structural geology is to use</a:t>
            </a:r>
          </a:p>
          <a:p>
            <a:pPr algn="l"/>
            <a:r>
              <a:rPr lang="en-US" sz="3200" b="1" dirty="0"/>
              <a:t>measurements of present-day rock geometries to</a:t>
            </a:r>
          </a:p>
          <a:p>
            <a:pPr algn="l"/>
            <a:r>
              <a:rPr lang="en-US" sz="3200" b="1" dirty="0"/>
              <a:t>uncover information about the history of</a:t>
            </a:r>
          </a:p>
          <a:p>
            <a:pPr algn="l"/>
            <a:r>
              <a:rPr lang="en-US" sz="3200" b="1" dirty="0"/>
              <a:t>deformation (strain) in the rocks, and ultimately,</a:t>
            </a:r>
          </a:p>
          <a:p>
            <a:pPr algn="l"/>
            <a:r>
              <a:rPr lang="en-US" sz="3200" b="1" dirty="0"/>
              <a:t>to understand the stress field that resulted in the</a:t>
            </a:r>
          </a:p>
          <a:p>
            <a:pPr algn="l"/>
            <a:r>
              <a:rPr lang="en-US" sz="3200" b="1" dirty="0"/>
              <a:t>observed strain and geometries.</a:t>
            </a:r>
          </a:p>
          <a:p>
            <a:pPr algn="l"/>
            <a:r>
              <a:rPr lang="en-US" sz="3200" b="1" dirty="0"/>
              <a:t>• This understanding of the dynamics of the stress</a:t>
            </a:r>
          </a:p>
          <a:p>
            <a:pPr algn="l"/>
            <a:r>
              <a:rPr lang="en-US" sz="3200" b="1" dirty="0"/>
              <a:t>field can be linked to important events in the</a:t>
            </a:r>
          </a:p>
          <a:p>
            <a:pPr algn="l"/>
            <a:r>
              <a:rPr lang="en-US" sz="3200" b="1" dirty="0"/>
              <a:t>regional geologic past</a:t>
            </a:r>
            <a:r>
              <a:rPr lang="en-US" dirty="0"/>
              <a:t>.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712968" cy="566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97" y="692696"/>
            <a:ext cx="8490251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27" y="548680"/>
            <a:ext cx="912327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2648"/>
            <a:ext cx="6696744" cy="625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406794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268760"/>
            <a:ext cx="497050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764704"/>
            <a:ext cx="7974502" cy="559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0"/>
            <a:ext cx="8640959" cy="6626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21740139_477906995905064_8412811670768601732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"/>
            <a:ext cx="9144000" cy="611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r.Ahmad Asker\Desktop\تدريس مادة الجيولوجيا\22195309_1548336715234263_1169807981715314772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7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صورة ذات صلة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35278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38037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024692" cy="598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r.Ahmad Asker\Desktop\تدريس مادة الجيولوجيا\22045727_10155570569854627_6809829266947392155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6237"/>
            <a:ext cx="9144000" cy="6105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76672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b="1" u="sng" dirty="0" smtClean="0">
                <a:solidFill>
                  <a:srgbClr val="FF0000"/>
                </a:solidFill>
              </a:rPr>
              <a:t>Faults</a:t>
            </a:r>
          </a:p>
          <a:p>
            <a:pPr algn="l"/>
            <a:r>
              <a:rPr lang="en-US" sz="3200" dirty="0" smtClean="0"/>
              <a:t>• </a:t>
            </a:r>
            <a:r>
              <a:rPr lang="en-US" sz="3600" dirty="0" smtClean="0"/>
              <a:t>Fault is a planar fracture or discontinuity in a</a:t>
            </a:r>
          </a:p>
          <a:p>
            <a:pPr algn="l"/>
            <a:r>
              <a:rPr lang="en-US" sz="3600" dirty="0" smtClean="0"/>
              <a:t>volume of rock, across which there has been</a:t>
            </a:r>
          </a:p>
          <a:p>
            <a:pPr algn="l"/>
            <a:r>
              <a:rPr lang="en-US" sz="3600" dirty="0" smtClean="0"/>
              <a:t>significant displacement along the fractures as</a:t>
            </a:r>
          </a:p>
          <a:p>
            <a:pPr algn="l"/>
            <a:r>
              <a:rPr lang="en-US" sz="3600" dirty="0" smtClean="0"/>
              <a:t>a result of earth movement.</a:t>
            </a:r>
          </a:p>
          <a:p>
            <a:pPr algn="l"/>
            <a:r>
              <a:rPr lang="en-US" sz="3600" dirty="0" smtClean="0"/>
              <a:t>• Energy release associated with rapid</a:t>
            </a:r>
          </a:p>
          <a:p>
            <a:pPr algn="l"/>
            <a:r>
              <a:rPr lang="en-US" sz="3600" dirty="0" smtClean="0"/>
              <a:t>movement on active faults is the cause of</a:t>
            </a:r>
          </a:p>
          <a:p>
            <a:pPr algn="l"/>
            <a:r>
              <a:rPr lang="en-US" sz="3600" dirty="0" smtClean="0"/>
              <a:t>most earthquakes.</a:t>
            </a:r>
          </a:p>
          <a:p>
            <a:pPr algn="l"/>
            <a:r>
              <a:rPr lang="en-US" sz="3600" dirty="0" smtClean="0"/>
              <a:t>• These earth quake may cause tremendous </a:t>
            </a:r>
            <a:r>
              <a:rPr lang="ar-IQ" sz="3600" dirty="0" smtClean="0"/>
              <a:t> </a:t>
            </a:r>
            <a:r>
              <a:rPr lang="en-US" sz="3600" dirty="0" smtClean="0"/>
              <a:t>loss of life and property. </a:t>
            </a:r>
          </a:p>
          <a:p>
            <a:pPr algn="l"/>
            <a:r>
              <a:rPr lang="ar-IQ" sz="3600" dirty="0" smtClean="0"/>
              <a:t> </a:t>
            </a:r>
            <a:endParaRPr lang="ar-IQ" sz="32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تدريس مادة الجيولوجيا\21686010_10155567278104627_1764215183333790069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"/>
            <a:ext cx="8912208" cy="6505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1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.Ahmad Asker\Desktop\22688906_494525204243243_515593812971023805_n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32656"/>
            <a:ext cx="889248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000" b="1" dirty="0" smtClean="0">
                <a:solidFill>
                  <a:srgbClr val="FF0000"/>
                </a:solidFill>
              </a:rPr>
              <a:t>Faults</a:t>
            </a:r>
          </a:p>
          <a:p>
            <a:pPr algn="l"/>
            <a:r>
              <a:rPr lang="en-US" sz="4400" dirty="0" smtClean="0"/>
              <a:t>• Faults occur when brittle rocks</a:t>
            </a:r>
          </a:p>
          <a:p>
            <a:pPr algn="l"/>
            <a:r>
              <a:rPr lang="en-US" sz="4400" dirty="0" smtClean="0"/>
              <a:t>fracture and there is an offset (abrupt change</a:t>
            </a:r>
            <a:r>
              <a:rPr lang="en-US" sz="4400" dirty="0"/>
              <a:t>)  along the </a:t>
            </a:r>
            <a:r>
              <a:rPr lang="en-US" sz="4400" dirty="0" smtClean="0"/>
              <a:t>fracture.</a:t>
            </a:r>
            <a:r>
              <a:rPr lang="ar-IQ" sz="4400" dirty="0" smtClean="0"/>
              <a:t> </a:t>
            </a:r>
            <a:endParaRPr lang="en-US" sz="4400" dirty="0" smtClean="0"/>
          </a:p>
          <a:p>
            <a:pPr algn="l"/>
            <a:r>
              <a:rPr lang="en-US" sz="4400" dirty="0" smtClean="0"/>
              <a:t>• When the offset is small, the</a:t>
            </a:r>
          </a:p>
          <a:p>
            <a:pPr algn="l"/>
            <a:r>
              <a:rPr lang="en-US" sz="4400" dirty="0" smtClean="0"/>
              <a:t>displacement can be easily measured,</a:t>
            </a:r>
          </a:p>
          <a:p>
            <a:pPr algn="l"/>
            <a:r>
              <a:rPr lang="en-US" sz="4400" dirty="0" smtClean="0"/>
              <a:t>but sometimes the displacement is so</a:t>
            </a:r>
          </a:p>
          <a:p>
            <a:pPr algn="l"/>
            <a:r>
              <a:rPr lang="en-US" sz="4400" dirty="0" smtClean="0"/>
              <a:t>large that it is difficult to measure</a:t>
            </a:r>
            <a:endParaRPr lang="ar-IQ" sz="4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7" y="4763"/>
            <a:ext cx="5688633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r.Ahmad Asker\Desktop\تدريس مادة الجيولوجيا\25299306_1756163924446618_8055405786681109203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10" y="836712"/>
            <a:ext cx="8956328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48680"/>
            <a:ext cx="88924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 smtClean="0">
                <a:solidFill>
                  <a:srgbClr val="FF0000"/>
                </a:solidFill>
              </a:rPr>
              <a:t>Fault Terminology</a:t>
            </a:r>
          </a:p>
          <a:p>
            <a:pPr algn="l"/>
            <a:r>
              <a:rPr lang="en-US" sz="3200" dirty="0" smtClean="0"/>
              <a:t>• </a:t>
            </a:r>
            <a:r>
              <a:rPr lang="en-US" sz="3200" b="1" dirty="0" smtClean="0"/>
              <a:t>A fault line is the surface trace of a fault, </a:t>
            </a:r>
            <a:r>
              <a:rPr lang="en-US" sz="3200" b="1" dirty="0" err="1" smtClean="0"/>
              <a:t>i</a:t>
            </a:r>
            <a:r>
              <a:rPr lang="en-US" sz="3200" b="1" dirty="0" smtClean="0"/>
              <a:t>-e the</a:t>
            </a:r>
          </a:p>
          <a:p>
            <a:pPr algn="l"/>
            <a:r>
              <a:rPr lang="en-US" sz="3200" b="1" dirty="0" smtClean="0"/>
              <a:t>line of intersection between the fault plane.</a:t>
            </a:r>
          </a:p>
          <a:p>
            <a:pPr algn="l"/>
            <a:r>
              <a:rPr lang="en-US" sz="3200" b="1" dirty="0" smtClean="0"/>
              <a:t>• A clearly seen line is formed by the intersection</a:t>
            </a:r>
          </a:p>
          <a:p>
            <a:pPr algn="l"/>
            <a:r>
              <a:rPr lang="en-US" sz="3200" b="1" dirty="0" smtClean="0"/>
              <a:t>of faulted surfaces and can be observed even on</a:t>
            </a:r>
          </a:p>
          <a:p>
            <a:pPr algn="l"/>
            <a:r>
              <a:rPr lang="en-US" sz="3200" b="1" dirty="0" smtClean="0"/>
              <a:t>satellite image.</a:t>
            </a:r>
          </a:p>
          <a:p>
            <a:pPr algn="l"/>
            <a:r>
              <a:rPr lang="en-US" sz="3200" b="1" dirty="0" smtClean="0"/>
              <a:t>• Hanging wall: fault block above the fault plane is</a:t>
            </a:r>
          </a:p>
          <a:p>
            <a:pPr algn="l"/>
            <a:r>
              <a:rPr lang="en-US" sz="3200" b="1" dirty="0" smtClean="0"/>
              <a:t>called as hanging wall.</a:t>
            </a:r>
          </a:p>
          <a:p>
            <a:pPr algn="l"/>
            <a:r>
              <a:rPr lang="en-US" sz="3200" b="1" dirty="0" smtClean="0"/>
              <a:t>• Foot wall: fault block below the fault plane is</a:t>
            </a:r>
          </a:p>
          <a:p>
            <a:pPr algn="l"/>
            <a:r>
              <a:rPr lang="en-US" sz="3200" b="1" dirty="0" smtClean="0"/>
              <a:t>called as foot wall.</a:t>
            </a:r>
            <a:endParaRPr lang="ar-IQ" sz="32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r.Ahmad Asker\Desktop\ggg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2059" y="0"/>
            <a:ext cx="97465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0"/>
            <a:ext cx="3791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b="1" dirty="0" smtClean="0"/>
              <a:t>Fault blocks classified as</a:t>
            </a:r>
            <a:endParaRPr lang="ar-IQ" sz="28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0648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600" dirty="0" smtClean="0"/>
              <a:t>• Three dominant types</a:t>
            </a:r>
          </a:p>
          <a:p>
            <a:pPr algn="l"/>
            <a:r>
              <a:rPr lang="en-US" sz="3600" dirty="0" smtClean="0"/>
              <a:t>– Normal fault</a:t>
            </a:r>
          </a:p>
          <a:p>
            <a:pPr algn="l"/>
            <a:r>
              <a:rPr lang="en-US" sz="3600" dirty="0" smtClean="0"/>
              <a:t>– Reverse Fault</a:t>
            </a:r>
          </a:p>
          <a:p>
            <a:pPr algn="l"/>
            <a:r>
              <a:rPr lang="en-US" sz="3600" dirty="0" smtClean="0"/>
              <a:t>– Thrust (a low angle reverse fault)</a:t>
            </a:r>
          </a:p>
          <a:p>
            <a:pPr algn="l"/>
            <a:r>
              <a:rPr lang="en-US" sz="3600" dirty="0" smtClean="0"/>
              <a:t>– Strike Slip Fault</a:t>
            </a:r>
            <a:endParaRPr lang="ar-IQ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6952"/>
            <a:ext cx="9144000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.Ahmad Asker\Desktop\تدريس مادة الجيولوجيا\انواع الفوال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Normal fault</a:t>
            </a:r>
          </a:p>
          <a:p>
            <a:pPr algn="l"/>
            <a:r>
              <a:rPr lang="en-US" sz="3200" dirty="0" smtClean="0"/>
              <a:t>– Hanging wall moves down relative to the footwall.</a:t>
            </a:r>
          </a:p>
          <a:p>
            <a:pPr algn="l"/>
            <a:r>
              <a:rPr lang="en-US" sz="3200" dirty="0" smtClean="0"/>
              <a:t>– Accommodate lengthening or extension of the</a:t>
            </a:r>
          </a:p>
          <a:p>
            <a:pPr algn="l"/>
            <a:r>
              <a:rPr lang="en-US" sz="3200" dirty="0" smtClean="0"/>
              <a:t>crust.</a:t>
            </a:r>
          </a:p>
          <a:p>
            <a:pPr algn="l"/>
            <a:r>
              <a:rPr lang="en-US" sz="3200" dirty="0" smtClean="0"/>
              <a:t>– Exhibit a variety of scales</a:t>
            </a:r>
            <a:endParaRPr lang="ar-IQ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731" y="1700808"/>
            <a:ext cx="3814749" cy="192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3427"/>
            <a:ext cx="4394895" cy="338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7" y="3793513"/>
            <a:ext cx="4104455" cy="273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0"/>
            <a:ext cx="88924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Normal Fault</a:t>
            </a:r>
          </a:p>
          <a:p>
            <a:pPr algn="l"/>
            <a:r>
              <a:rPr lang="en-US" sz="3200" dirty="0" smtClean="0"/>
              <a:t>• Larger scale normal faults are associated with</a:t>
            </a:r>
          </a:p>
          <a:p>
            <a:pPr algn="l"/>
            <a:r>
              <a:rPr lang="en-US" sz="3200" dirty="0" smtClean="0"/>
              <a:t>fault-block mountains (Basin and Range of</a:t>
            </a:r>
          </a:p>
          <a:p>
            <a:pPr algn="l"/>
            <a:r>
              <a:rPr lang="en-US" sz="3200" dirty="0" smtClean="0"/>
              <a:t>Nevada).</a:t>
            </a:r>
          </a:p>
          <a:p>
            <a:pPr algn="l"/>
            <a:r>
              <a:rPr lang="en-US" sz="3200" dirty="0" smtClean="0"/>
              <a:t>• Normal fault bounded valleys are called graben</a:t>
            </a:r>
          </a:p>
          <a:p>
            <a:pPr algn="l"/>
            <a:r>
              <a:rPr lang="en-US" sz="3200" dirty="0" smtClean="0"/>
              <a:t>• Normal fault bounded ridges are called horsts.</a:t>
            </a:r>
          </a:p>
          <a:p>
            <a:pPr algn="l"/>
            <a:r>
              <a:rPr lang="en-US" sz="3200" dirty="0" smtClean="0"/>
              <a:t>• Basin area has a series of horsts and grabens</a:t>
            </a:r>
            <a:r>
              <a:rPr lang="en-US" dirty="0" smtClean="0"/>
              <a:t>.</a:t>
            </a:r>
            <a:endParaRPr lang="ar-IQ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645024"/>
            <a:ext cx="741682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r.Ahmad Asker\Desktop\22688662_1616323868421724_7908970005894560674_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3950"/>
            <a:ext cx="9144000" cy="4610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548680"/>
            <a:ext cx="889248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Reverse faults</a:t>
            </a:r>
          </a:p>
          <a:p>
            <a:pPr algn="l"/>
            <a:r>
              <a:rPr lang="en-US" sz="3600" dirty="0" smtClean="0"/>
              <a:t>– Hanging wall block moves up relative</a:t>
            </a:r>
          </a:p>
          <a:p>
            <a:pPr algn="l"/>
            <a:r>
              <a:rPr lang="en-US" sz="3600" dirty="0" smtClean="0"/>
              <a:t>to the footwall block</a:t>
            </a:r>
          </a:p>
          <a:p>
            <a:pPr algn="l"/>
            <a:r>
              <a:rPr lang="en-US" sz="3600" dirty="0" smtClean="0"/>
              <a:t>– Reverse faults have dips greater than 45</a:t>
            </a:r>
            <a:r>
              <a:rPr lang="en-US" sz="3600" b="1" dirty="0" smtClean="0"/>
              <a:t>°</a:t>
            </a:r>
            <a:r>
              <a:rPr lang="en-US" sz="3600" dirty="0" smtClean="0"/>
              <a:t> </a:t>
            </a:r>
          </a:p>
          <a:p>
            <a:pPr algn="l"/>
            <a:r>
              <a:rPr lang="en-US" sz="3600" dirty="0" smtClean="0"/>
              <a:t>– Accommodate shortening of the crust</a:t>
            </a:r>
          </a:p>
          <a:p>
            <a:pPr algn="l"/>
            <a:r>
              <a:rPr lang="en-US" sz="3600" dirty="0" smtClean="0"/>
              <a:t>– Strong compressional forces</a:t>
            </a:r>
            <a:endParaRPr lang="ar-IQ" sz="3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905672"/>
            <a:ext cx="39239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558011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32656"/>
            <a:ext cx="9144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Thrust fault</a:t>
            </a:r>
          </a:p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• A special case of reverse fault.</a:t>
            </a:r>
          </a:p>
          <a:p>
            <a:pPr algn="l"/>
            <a:r>
              <a:rPr lang="en-US" sz="3200" dirty="0" smtClean="0"/>
              <a:t>– Hanging wall block moves up relative to the</a:t>
            </a:r>
          </a:p>
          <a:p>
            <a:pPr algn="l"/>
            <a:r>
              <a:rPr lang="en-US" sz="3200" dirty="0" smtClean="0"/>
              <a:t>footwall block</a:t>
            </a:r>
          </a:p>
          <a:p>
            <a:pPr algn="l"/>
            <a:r>
              <a:rPr lang="en-US" sz="3200" dirty="0" smtClean="0"/>
              <a:t>– Thrust faults are characterized by a low dip angle</a:t>
            </a:r>
          </a:p>
          <a:p>
            <a:pPr algn="l"/>
            <a:r>
              <a:rPr lang="en-US" sz="3200" dirty="0" smtClean="0"/>
              <a:t>(less then 45</a:t>
            </a:r>
            <a:r>
              <a:rPr lang="en-US" sz="3200" b="1" dirty="0" smtClean="0"/>
              <a:t>°</a:t>
            </a:r>
            <a:r>
              <a:rPr lang="en-US" sz="3200" dirty="0" smtClean="0"/>
              <a:t> ).</a:t>
            </a:r>
          </a:p>
          <a:p>
            <a:pPr algn="l"/>
            <a:r>
              <a:rPr lang="en-US" sz="3200" dirty="0" smtClean="0"/>
              <a:t>– Accommodate shortening of the crust</a:t>
            </a:r>
          </a:p>
          <a:p>
            <a:pPr algn="l"/>
            <a:r>
              <a:rPr lang="en-US" sz="3200" dirty="0" smtClean="0"/>
              <a:t>– Strong compressional forces</a:t>
            </a:r>
            <a:endParaRPr lang="ar-IQ" sz="32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221088"/>
            <a:ext cx="5996962" cy="238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4145" y="260648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solidFill>
                  <a:srgbClr val="FFC000"/>
                </a:solidFill>
                <a:cs typeface="+mj-cs"/>
              </a:rPr>
              <a:t>IMPORTANCE OF STRUCTURAL GEOLOGY AND Its RELATIONSHIP TO OTHER FIELDS</a:t>
            </a:r>
          </a:p>
          <a:p>
            <a:pPr algn="l"/>
            <a:r>
              <a:rPr lang="en-US" sz="2400" dirty="0">
                <a:cs typeface="+mj-cs"/>
              </a:rPr>
              <a:t> </a:t>
            </a:r>
          </a:p>
          <a:p>
            <a:pPr algn="l"/>
            <a:r>
              <a:rPr lang="en-US" sz="2400" dirty="0">
                <a:cs typeface="+mj-cs"/>
              </a:rPr>
              <a:t>• Engineering: Problems such as construction of</a:t>
            </a:r>
          </a:p>
          <a:p>
            <a:pPr algn="l"/>
            <a:r>
              <a:rPr lang="en-US" sz="2400" dirty="0">
                <a:cs typeface="+mj-cs"/>
              </a:rPr>
              <a:t>bridges, dams, power plants, highways, and</a:t>
            </a:r>
          </a:p>
          <a:p>
            <a:pPr algn="l"/>
            <a:r>
              <a:rPr lang="en-US" sz="2400" dirty="0">
                <a:cs typeface="+mj-cs"/>
              </a:rPr>
              <a:t>airports, and beneath buildings problems</a:t>
            </a:r>
          </a:p>
          <a:p>
            <a:pPr algn="l"/>
            <a:r>
              <a:rPr lang="en-US" sz="2400" dirty="0">
                <a:cs typeface="+mj-cs"/>
              </a:rPr>
              <a:t>• Environmental: Problems such as land use,</a:t>
            </a:r>
          </a:p>
          <a:p>
            <a:pPr algn="l"/>
            <a:r>
              <a:rPr lang="en-US" sz="2400" dirty="0">
                <a:cs typeface="+mj-cs"/>
              </a:rPr>
              <a:t>planning, earth quake hazard, volcanic hazard,</a:t>
            </a:r>
          </a:p>
          <a:p>
            <a:pPr algn="l"/>
            <a:r>
              <a:rPr lang="en-US" sz="2400" dirty="0">
                <a:cs typeface="+mj-cs"/>
              </a:rPr>
              <a:t>waste isolation and disposal, control of the</a:t>
            </a:r>
          </a:p>
          <a:p>
            <a:pPr algn="l"/>
            <a:r>
              <a:rPr lang="en-US" sz="2400" dirty="0">
                <a:cs typeface="+mj-cs"/>
              </a:rPr>
              <a:t>distribution of ground water</a:t>
            </a:r>
          </a:p>
          <a:p>
            <a:pPr algn="l"/>
            <a:r>
              <a:rPr lang="en-US" sz="2400" dirty="0">
                <a:cs typeface="+mj-cs"/>
              </a:rPr>
              <a:t>• Petroleum and mining geology: Understanding</a:t>
            </a:r>
          </a:p>
          <a:p>
            <a:pPr algn="l"/>
            <a:r>
              <a:rPr lang="en-US" sz="2400" dirty="0">
                <a:cs typeface="+mj-cs"/>
              </a:rPr>
              <a:t>the geometric techniques, projection of faults</a:t>
            </a:r>
          </a:p>
          <a:p>
            <a:pPr algn="l"/>
            <a:r>
              <a:rPr lang="en-US" sz="2400" dirty="0">
                <a:cs typeface="+mj-cs"/>
              </a:rPr>
              <a:t>geologic contacts, larger trends of regional</a:t>
            </a:r>
          </a:p>
          <a:p>
            <a:pPr algn="l"/>
            <a:r>
              <a:rPr lang="en-US" sz="2400" dirty="0">
                <a:cs typeface="+mj-cs"/>
              </a:rPr>
              <a:t>processes that control the concentration of</a:t>
            </a:r>
          </a:p>
          <a:p>
            <a:pPr algn="l"/>
            <a:r>
              <a:rPr lang="en-US" sz="2400" dirty="0">
                <a:cs typeface="+mj-cs"/>
              </a:rPr>
              <a:t>mineral and hydrocarbons</a:t>
            </a:r>
          </a:p>
        </p:txBody>
      </p:sp>
    </p:spTree>
    <p:extLst>
      <p:ext uri="{BB962C8B-B14F-4D97-AF65-F5344CB8AC3E}">
        <p14:creationId xmlns:p14="http://schemas.microsoft.com/office/powerpoint/2010/main" val="188613818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066886" cy="645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260648"/>
            <a:ext cx="86764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Strike-Slip Faults</a:t>
            </a:r>
          </a:p>
          <a:p>
            <a:pPr algn="l"/>
            <a:r>
              <a:rPr lang="en-US" sz="2800" dirty="0" smtClean="0"/>
              <a:t>• Dominant displacement is horizontal</a:t>
            </a:r>
          </a:p>
          <a:p>
            <a:pPr algn="l"/>
            <a:r>
              <a:rPr lang="en-US" sz="2800" dirty="0" smtClean="0"/>
              <a:t>and parallel to the strike of the fault</a:t>
            </a:r>
          </a:p>
          <a:p>
            <a:pPr algn="l"/>
            <a:r>
              <a:rPr lang="en-US" sz="2800" dirty="0" smtClean="0"/>
              <a:t>• Types of strike-slip faults</a:t>
            </a:r>
          </a:p>
          <a:p>
            <a:pPr algn="l"/>
            <a:r>
              <a:rPr lang="en-US" sz="2800" dirty="0" smtClean="0"/>
              <a:t>– Right-lateral – as you face the fault, the block on</a:t>
            </a:r>
          </a:p>
          <a:p>
            <a:pPr algn="l"/>
            <a:r>
              <a:rPr lang="en-US" sz="2800" dirty="0" smtClean="0"/>
              <a:t>the opposite side of the fault moves to the right</a:t>
            </a:r>
          </a:p>
          <a:p>
            <a:pPr algn="l"/>
            <a:r>
              <a:rPr lang="en-US" sz="2800" dirty="0" smtClean="0"/>
              <a:t>– Left-lateral – as you face the fault, the block on</a:t>
            </a:r>
          </a:p>
          <a:p>
            <a:pPr algn="l"/>
            <a:r>
              <a:rPr lang="en-US" sz="2800" dirty="0" smtClean="0"/>
              <a:t>the opposite side of the fault moves to the left</a:t>
            </a:r>
            <a:endParaRPr lang="ar-IQ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789040"/>
            <a:ext cx="669674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5703" y="332656"/>
            <a:ext cx="284829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8606"/>
            <a:ext cx="7920880" cy="635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5776" y="260648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Types of Strike Slip Fault</a:t>
            </a:r>
            <a:endParaRPr lang="ar-IQ" sz="2800" b="1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620688"/>
            <a:ext cx="84249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• </a:t>
            </a:r>
            <a:r>
              <a:rPr lang="en-US" sz="2800" b="1" dirty="0" smtClean="0">
                <a:solidFill>
                  <a:srgbClr val="FF0000"/>
                </a:solidFill>
              </a:rPr>
              <a:t>Fault Splays: Fault is segments into</a:t>
            </a:r>
          </a:p>
          <a:p>
            <a:pPr algn="l"/>
            <a:r>
              <a:rPr lang="en-US" sz="3200" dirty="0" smtClean="0"/>
              <a:t>many small faults.</a:t>
            </a:r>
          </a:p>
          <a:p>
            <a:pPr algn="l"/>
            <a:r>
              <a:rPr lang="en-US" sz="3200" dirty="0" smtClean="0"/>
              <a:t>Sometimes, A big fault initiate many</a:t>
            </a:r>
          </a:p>
          <a:p>
            <a:pPr algn="l"/>
            <a:r>
              <a:rPr lang="en-US" sz="3200" dirty="0" smtClean="0"/>
              <a:t>small other fault known as fault splays or</a:t>
            </a:r>
          </a:p>
          <a:p>
            <a:pPr algn="l"/>
            <a:r>
              <a:rPr lang="en-US" sz="3200" dirty="0" smtClean="0"/>
              <a:t>implication.</a:t>
            </a:r>
            <a:endParaRPr lang="ar-IQ" sz="32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176" y="3212976"/>
            <a:ext cx="7416824" cy="34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772816"/>
            <a:ext cx="6768751" cy="480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0"/>
            <a:ext cx="2592288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u="sng" dirty="0" smtClean="0">
                <a:solidFill>
                  <a:srgbClr val="FF0000"/>
                </a:solidFill>
              </a:rPr>
              <a:t>Criteria to identify the faults</a:t>
            </a:r>
          </a:p>
          <a:p>
            <a:pPr algn="l"/>
            <a:r>
              <a:rPr lang="en-US" sz="3600" b="1" dirty="0" smtClean="0"/>
              <a:t>Fault scarp</a:t>
            </a:r>
          </a:p>
          <a:p>
            <a:pPr algn="l"/>
            <a:r>
              <a:rPr lang="en-US" sz="3600" dirty="0" smtClean="0"/>
              <a:t>• A fault scarp is the topographic expression of</a:t>
            </a:r>
          </a:p>
          <a:p>
            <a:pPr algn="l"/>
            <a:r>
              <a:rPr lang="en-US" sz="3600" dirty="0" smtClean="0"/>
              <a:t>faulting attributed to the displacement of the</a:t>
            </a:r>
            <a:endParaRPr lang="ar-IQ" sz="3600" dirty="0" smtClean="0"/>
          </a:p>
          <a:p>
            <a:pPr algn="l"/>
            <a:r>
              <a:rPr lang="en-US" sz="3600" dirty="0" smtClean="0"/>
              <a:t>land surface by movement along faults.</a:t>
            </a:r>
          </a:p>
          <a:p>
            <a:pPr algn="l"/>
            <a:endParaRPr lang="en-US" sz="3600" dirty="0" smtClean="0"/>
          </a:p>
          <a:p>
            <a:pPr algn="l"/>
            <a:r>
              <a:rPr lang="en-US" sz="3600" dirty="0" smtClean="0"/>
              <a:t>• During faulting, one block may rise and appear as a raised ridge and shows steep bedding</a:t>
            </a:r>
            <a:endParaRPr lang="ar-IQ" sz="3600" dirty="0" smtClean="0"/>
          </a:p>
          <a:p>
            <a:pPr algn="l"/>
            <a:endParaRPr lang="en-US" sz="3600" dirty="0" smtClean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4302"/>
            <a:ext cx="8064895" cy="59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-7614" b="7614"/>
          <a:stretch/>
        </p:blipFill>
        <p:spPr bwMode="auto">
          <a:xfrm>
            <a:off x="251519" y="144000"/>
            <a:ext cx="8363045" cy="626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539221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9734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u="sng" dirty="0" smtClean="0">
                <a:solidFill>
                  <a:srgbClr val="C00000"/>
                </a:solidFill>
              </a:rPr>
              <a:t>Economical Importance of Structural Geology</a:t>
            </a:r>
          </a:p>
          <a:p>
            <a:pPr algn="l"/>
            <a:r>
              <a:rPr lang="en-US" sz="2800" b="1" dirty="0" smtClean="0"/>
              <a:t>• The study of geologic structures has been of prime</a:t>
            </a:r>
          </a:p>
          <a:p>
            <a:pPr algn="l"/>
            <a:r>
              <a:rPr lang="en-US" sz="2800" b="1" dirty="0" smtClean="0"/>
              <a:t>importance in economic geology.</a:t>
            </a:r>
          </a:p>
          <a:p>
            <a:pPr algn="l"/>
            <a:r>
              <a:rPr lang="en-US" sz="2800" b="1" dirty="0" smtClean="0"/>
              <a:t>• Folded and faulted rock strata commonly form traps</a:t>
            </a:r>
          </a:p>
          <a:p>
            <a:pPr algn="l"/>
            <a:r>
              <a:rPr lang="en-US" sz="2800" b="1" dirty="0" smtClean="0"/>
              <a:t>for the accumulation and concentration of fluids such</a:t>
            </a:r>
          </a:p>
          <a:p>
            <a:pPr algn="l"/>
            <a:r>
              <a:rPr lang="en-US" sz="2800" b="1" dirty="0" smtClean="0"/>
              <a:t>as petroleum and natural gas.</a:t>
            </a:r>
          </a:p>
          <a:p>
            <a:pPr algn="l"/>
            <a:r>
              <a:rPr lang="en-US" sz="2800" b="1" dirty="0" smtClean="0"/>
              <a:t>• Veins of minerals containing various metals</a:t>
            </a:r>
          </a:p>
          <a:p>
            <a:pPr algn="l"/>
            <a:r>
              <a:rPr lang="en-US" sz="2800" b="1" dirty="0" smtClean="0"/>
              <a:t>commonly occupy faults and fractures in structurally</a:t>
            </a:r>
          </a:p>
          <a:p>
            <a:pPr algn="l"/>
            <a:r>
              <a:rPr lang="en-US" sz="2800" b="1" dirty="0" smtClean="0"/>
              <a:t>complex areas.</a:t>
            </a:r>
          </a:p>
          <a:p>
            <a:pPr algn="l"/>
            <a:r>
              <a:rPr lang="en-US" sz="2800" b="1" dirty="0" smtClean="0"/>
              <a:t>• Deposits of gold, silver, copper, lead, zinc, and other</a:t>
            </a:r>
          </a:p>
          <a:p>
            <a:pPr algn="l"/>
            <a:r>
              <a:rPr lang="en-US" sz="2800" b="1" dirty="0" smtClean="0"/>
              <a:t>metals, are commonly located in structurally complex</a:t>
            </a:r>
          </a:p>
          <a:p>
            <a:pPr algn="l"/>
            <a:r>
              <a:rPr lang="en-US" sz="2800" b="1" dirty="0" smtClean="0"/>
              <a:t>areas.</a:t>
            </a:r>
          </a:p>
          <a:p>
            <a:pPr algn="l"/>
            <a:r>
              <a:rPr lang="en-US" sz="2800" b="1" dirty="0" smtClean="0"/>
              <a:t>• Structural geology is a critical part of engineering</a:t>
            </a:r>
          </a:p>
          <a:p>
            <a:pPr algn="l"/>
            <a:r>
              <a:rPr lang="en-US" sz="2800" b="1" dirty="0" smtClean="0"/>
              <a:t>geology, which is concerned with the physical and</a:t>
            </a:r>
          </a:p>
          <a:p>
            <a:pPr algn="l"/>
            <a:r>
              <a:rPr lang="en-US" sz="2800" b="1" dirty="0" smtClean="0"/>
              <a:t>mechanical properties of natural rocks</a:t>
            </a:r>
            <a:r>
              <a:rPr lang="en-US" dirty="0" smtClean="0"/>
              <a:t>.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04664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• Slickenside</a:t>
            </a:r>
            <a:r>
              <a:rPr lang="en-US" dirty="0" smtClean="0"/>
              <a:t>:</a:t>
            </a:r>
            <a:endParaRPr lang="en-US" sz="2400" b="1" dirty="0" smtClean="0"/>
          </a:p>
          <a:p>
            <a:pPr algn="l"/>
            <a:r>
              <a:rPr lang="en-US" sz="2400" b="1" dirty="0" smtClean="0"/>
              <a:t>In geology, a slickenside is a smoothly polished surface</a:t>
            </a:r>
          </a:p>
          <a:p>
            <a:pPr algn="l"/>
            <a:r>
              <a:rPr lang="en-US" sz="2400" b="1" dirty="0" smtClean="0"/>
              <a:t>caused by frictional movement between rocks along the two sides of</a:t>
            </a:r>
          </a:p>
          <a:p>
            <a:pPr algn="l"/>
            <a:r>
              <a:rPr lang="en-US" sz="2400" b="1" dirty="0" smtClean="0"/>
              <a:t>a fault. This surface is normally striated in the direction of</a:t>
            </a:r>
          </a:p>
          <a:p>
            <a:pPr algn="l"/>
            <a:r>
              <a:rPr lang="en-US" sz="2400" b="1" dirty="0" smtClean="0"/>
              <a:t>movement. The surface feels smoother when the hand is moved in</a:t>
            </a:r>
          </a:p>
          <a:p>
            <a:pPr algn="l"/>
            <a:r>
              <a:rPr lang="en-US" sz="2400" b="1" dirty="0" smtClean="0"/>
              <a:t>the same direction that the eroded side of the fault moved</a:t>
            </a:r>
            <a:r>
              <a:rPr lang="en-US" dirty="0" smtClean="0"/>
              <a:t>.</a:t>
            </a:r>
            <a:endParaRPr lang="ar-IQ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068960"/>
            <a:ext cx="6264696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051521" cy="58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404664"/>
            <a:ext cx="88924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Mineralization</a:t>
            </a:r>
            <a:endParaRPr lang="en-US" sz="2800" dirty="0" smtClean="0"/>
          </a:p>
          <a:p>
            <a:pPr algn="l"/>
            <a:r>
              <a:rPr lang="en-US" sz="2800" dirty="0" smtClean="0"/>
              <a:t>• Friction along blocks of faults may cause</a:t>
            </a:r>
          </a:p>
          <a:p>
            <a:pPr algn="l"/>
            <a:r>
              <a:rPr lang="en-US" sz="2800" dirty="0" smtClean="0"/>
              <a:t>dynamic metamorphism, fracturing and</a:t>
            </a:r>
          </a:p>
          <a:p>
            <a:pPr algn="l"/>
            <a:r>
              <a:rPr lang="en-US" sz="2800" dirty="0" smtClean="0"/>
              <a:t>brecciation etc</a:t>
            </a:r>
            <a:endParaRPr lang="ar-IQ" sz="28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08920"/>
            <a:ext cx="4217852" cy="37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785994"/>
            <a:ext cx="4437837" cy="381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76672"/>
            <a:ext cx="449999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9918"/>
            <a:ext cx="4104455" cy="622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46247" cy="382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672072"/>
            <a:ext cx="4848912" cy="318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Stream alignment:</a:t>
            </a:r>
          </a:p>
          <a:p>
            <a:pPr algn="l"/>
            <a:r>
              <a:rPr lang="en-US" sz="3600" dirty="0" smtClean="0"/>
              <a:t>Offset streams are found along strike</a:t>
            </a:r>
          </a:p>
          <a:p>
            <a:pPr algn="l"/>
            <a:r>
              <a:rPr lang="en-US" sz="3600" dirty="0" smtClean="0"/>
              <a:t>slip fault . If a stream is changing its path</a:t>
            </a:r>
          </a:p>
          <a:p>
            <a:pPr algn="l"/>
            <a:r>
              <a:rPr lang="en-US" sz="3600" dirty="0" smtClean="0"/>
              <a:t>then it shows the presence of faults</a:t>
            </a:r>
            <a:r>
              <a:rPr lang="en-US" dirty="0" smtClean="0"/>
              <a:t>.</a:t>
            </a:r>
            <a:endParaRPr lang="ar-IQ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33688"/>
            <a:ext cx="8424936" cy="347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281" y="476672"/>
            <a:ext cx="868144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422" y="332656"/>
            <a:ext cx="853305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04664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Valleys:</a:t>
            </a:r>
          </a:p>
          <a:p>
            <a:pPr algn="l"/>
            <a:r>
              <a:rPr lang="en-US" sz="2800" b="1" dirty="0" smtClean="0"/>
              <a:t>Valleys are of great importance because it is said that</a:t>
            </a:r>
          </a:p>
          <a:p>
            <a:pPr algn="l"/>
            <a:r>
              <a:rPr lang="en-US" sz="2800" b="1" dirty="0" smtClean="0"/>
              <a:t>90 % of the valleys are being formed along the faults </a:t>
            </a:r>
            <a:r>
              <a:rPr lang="en-US" sz="2800" b="1" dirty="0" err="1" smtClean="0"/>
              <a:t>e.g</a:t>
            </a:r>
            <a:endParaRPr lang="en-US" sz="2800" b="1" dirty="0" smtClean="0"/>
          </a:p>
          <a:p>
            <a:pPr algn="l"/>
            <a:r>
              <a:rPr lang="en-US" sz="2800" b="1" dirty="0" err="1" smtClean="0"/>
              <a:t>Kaghan</a:t>
            </a:r>
            <a:r>
              <a:rPr lang="en-US" sz="2800" b="1" dirty="0" smtClean="0"/>
              <a:t> valley has alignment with </a:t>
            </a:r>
            <a:r>
              <a:rPr lang="en-US" sz="2800" b="1" dirty="0" err="1" smtClean="0"/>
              <a:t>Kunhar</a:t>
            </a:r>
            <a:r>
              <a:rPr lang="en-US" sz="2800" b="1" dirty="0" smtClean="0"/>
              <a:t> river and these streams are found along strike slip fault</a:t>
            </a:r>
            <a:endParaRPr lang="ar-IQ" sz="2800" b="1" dirty="0" smtClean="0"/>
          </a:p>
          <a:p>
            <a:pPr algn="l"/>
            <a:endParaRPr lang="en-US" sz="2800" b="1" dirty="0" smtClean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77768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32656"/>
            <a:ext cx="882047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</a:rPr>
              <a:t>Hot water streams</a:t>
            </a:r>
            <a:r>
              <a:rPr lang="en-US" sz="3200" b="1" dirty="0" smtClean="0"/>
              <a:t>:</a:t>
            </a:r>
          </a:p>
          <a:p>
            <a:pPr algn="l"/>
            <a:r>
              <a:rPr lang="en-US" sz="2800" dirty="0" smtClean="0"/>
              <a:t>Hot water streams highly suggests the presence of fault </a:t>
            </a:r>
          </a:p>
          <a:p>
            <a:pPr algn="l"/>
            <a:r>
              <a:rPr lang="en-US" sz="2800" dirty="0" smtClean="0"/>
              <a:t>.</a:t>
            </a:r>
          </a:p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Waterfalls:</a:t>
            </a:r>
          </a:p>
          <a:p>
            <a:pPr algn="l"/>
            <a:r>
              <a:rPr lang="en-US" sz="2800" dirty="0" smtClean="0"/>
              <a:t>Water fall also suggests the presence of oblique faults</a:t>
            </a:r>
            <a:endParaRPr lang="ar-IQ" sz="2800" dirty="0" smtClean="0"/>
          </a:p>
          <a:p>
            <a:pPr algn="l"/>
            <a:endParaRPr lang="en-US" sz="2800" dirty="0" smtClean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026033"/>
            <a:ext cx="5184576" cy="342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</TotalTime>
  <Words>3189</Words>
  <Application>Microsoft Office PowerPoint</Application>
  <PresentationFormat>On-screen Show (4:3)</PresentationFormat>
  <Paragraphs>407</Paragraphs>
  <Slides>112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Office Theme</vt:lpstr>
      <vt:lpstr>Structural Geology &amp; Tectonics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Dr.Ahmad Asker</dc:creator>
  <cp:lastModifiedBy>DR.Ahmed Saker 2o1O</cp:lastModifiedBy>
  <cp:revision>55</cp:revision>
  <dcterms:created xsi:type="dcterms:W3CDTF">2017-10-21T07:43:29Z</dcterms:created>
  <dcterms:modified xsi:type="dcterms:W3CDTF">2018-12-19T07:22:13Z</dcterms:modified>
</cp:coreProperties>
</file>